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handoutMasterIdLst>
    <p:handoutMasterId r:id="rId53"/>
  </p:handoutMasterIdLst>
  <p:sldIdLst>
    <p:sldId id="861" r:id="rId2"/>
    <p:sldId id="998" r:id="rId3"/>
    <p:sldId id="1001" r:id="rId4"/>
    <p:sldId id="946" r:id="rId5"/>
    <p:sldId id="969" r:id="rId6"/>
    <p:sldId id="1000" r:id="rId7"/>
    <p:sldId id="943" r:id="rId8"/>
    <p:sldId id="953" r:id="rId9"/>
    <p:sldId id="971" r:id="rId10"/>
    <p:sldId id="970" r:id="rId11"/>
    <p:sldId id="944" r:id="rId12"/>
    <p:sldId id="945" r:id="rId13"/>
    <p:sldId id="972" r:id="rId14"/>
    <p:sldId id="949" r:id="rId15"/>
    <p:sldId id="975" r:id="rId16"/>
    <p:sldId id="951" r:id="rId17"/>
    <p:sldId id="952" r:id="rId18"/>
    <p:sldId id="941" r:id="rId19"/>
    <p:sldId id="912" r:id="rId20"/>
    <p:sldId id="915" r:id="rId21"/>
    <p:sldId id="955" r:id="rId22"/>
    <p:sldId id="976" r:id="rId23"/>
    <p:sldId id="957" r:id="rId24"/>
    <p:sldId id="980" r:id="rId25"/>
    <p:sldId id="977" r:id="rId26"/>
    <p:sldId id="978" r:id="rId27"/>
    <p:sldId id="979" r:id="rId28"/>
    <p:sldId id="959" r:id="rId29"/>
    <p:sldId id="982" r:id="rId30"/>
    <p:sldId id="983" r:id="rId31"/>
    <p:sldId id="984" r:id="rId32"/>
    <p:sldId id="985" r:id="rId33"/>
    <p:sldId id="986" r:id="rId34"/>
    <p:sldId id="987" r:id="rId35"/>
    <p:sldId id="988" r:id="rId36"/>
    <p:sldId id="981" r:id="rId37"/>
    <p:sldId id="960" r:id="rId38"/>
    <p:sldId id="989" r:id="rId39"/>
    <p:sldId id="990" r:id="rId40"/>
    <p:sldId id="991" r:id="rId41"/>
    <p:sldId id="992" r:id="rId42"/>
    <p:sldId id="993" r:id="rId43"/>
    <p:sldId id="961" r:id="rId44"/>
    <p:sldId id="962" r:id="rId45"/>
    <p:sldId id="963" r:id="rId46"/>
    <p:sldId id="966" r:id="rId47"/>
    <p:sldId id="967" r:id="rId48"/>
    <p:sldId id="965" r:id="rId49"/>
    <p:sldId id="968" r:id="rId50"/>
    <p:sldId id="85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3333CC"/>
    <a:srgbClr val="FF00FF"/>
    <a:srgbClr val="9EE09E"/>
    <a:srgbClr val="FF9933"/>
    <a:srgbClr val="00FFFF"/>
    <a:srgbClr val="0D12DD"/>
    <a:srgbClr val="CCE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74018" autoAdjust="0"/>
  </p:normalViewPr>
  <p:slideViewPr>
    <p:cSldViewPr snapToGrid="0">
      <p:cViewPr varScale="1">
        <p:scale>
          <a:sx n="97" d="100"/>
          <a:sy n="97" d="100"/>
        </p:scale>
        <p:origin x="972" y="90"/>
      </p:cViewPr>
      <p:guideLst/>
    </p:cSldViewPr>
  </p:slideViewPr>
  <p:notesTextViewPr>
    <p:cViewPr>
      <p:scale>
        <a:sx n="125" d="100"/>
        <a:sy n="125" d="100"/>
      </p:scale>
      <p:origin x="0" y="0"/>
    </p:cViewPr>
  </p:notesTextViewPr>
  <p:sorterViewPr>
    <p:cViewPr>
      <p:scale>
        <a:sx n="50" d="100"/>
        <a:sy n="50" d="100"/>
      </p:scale>
      <p:origin x="0" y="0"/>
    </p:cViewPr>
  </p:sorterViewPr>
  <p:notesViewPr>
    <p:cSldViewPr snapToGrid="0">
      <p:cViewPr varScale="1">
        <p:scale>
          <a:sx n="65" d="100"/>
          <a:sy n="65" d="100"/>
        </p:scale>
        <p:origin x="239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A7AF78-EDD5-4516-8CF4-79D4D42DCF27}" type="datetimeFigureOut">
              <a:rPr lang="en-US" smtClean="0"/>
              <a:t>7/6/2022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8B8B4-FB21-47FB-89C9-87148D1FF1DD}" type="slidenum">
              <a:rPr lang="en-US" smtClean="0"/>
              <a:t>‹#›</a:t>
            </a:fld>
            <a:endParaRPr lang="en-US"/>
          </a:p>
        </p:txBody>
      </p:sp>
    </p:spTree>
    <p:extLst>
      <p:ext uri="{BB962C8B-B14F-4D97-AF65-F5344CB8AC3E}">
        <p14:creationId xmlns:p14="http://schemas.microsoft.com/office/powerpoint/2010/main" val="40373746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E3526-8AAD-405E-ABDB-4881F06F7986}"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D04DD-8C58-4B50-8D33-B9F27453CEC3}" type="slidenum">
              <a:rPr lang="en-US" smtClean="0"/>
              <a:t>‹#›</a:t>
            </a:fld>
            <a:endParaRPr lang="en-US"/>
          </a:p>
        </p:txBody>
      </p:sp>
    </p:spTree>
    <p:extLst>
      <p:ext uri="{BB962C8B-B14F-4D97-AF65-F5344CB8AC3E}">
        <p14:creationId xmlns:p14="http://schemas.microsoft.com/office/powerpoint/2010/main" val="26444960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are interested in reconstructing a sequence of nested shapes. In such a sequence, every shape is strictly a subset of the next shape. That is, the shapes are monotonically expanding through the sequence.</a:t>
            </a:r>
          </a:p>
          <a:p>
            <a:endParaRPr lang="en-US" dirty="0"/>
          </a:p>
          <a:p>
            <a:r>
              <a:rPr lang="en-US" dirty="0"/>
              <a:t>Perhaps the picture that comes to your mind is the Russian dolls, which is a great example of a nested sequence.</a:t>
            </a:r>
          </a:p>
          <a:p>
            <a:endParaRPr lang="en-US" dirty="0"/>
          </a:p>
          <a:p>
            <a:r>
              <a:rPr lang="en-US" dirty="0"/>
              <a:t>But nested shapes can be found in nature as well</a:t>
            </a:r>
          </a:p>
        </p:txBody>
      </p:sp>
      <p:sp>
        <p:nvSpPr>
          <p:cNvPr id="4" name="Slide Number Placeholder 3"/>
          <p:cNvSpPr>
            <a:spLocks noGrp="1"/>
          </p:cNvSpPr>
          <p:nvPr>
            <p:ph type="sldNum" sz="quarter" idx="5"/>
          </p:nvPr>
        </p:nvSpPr>
        <p:spPr/>
        <p:txBody>
          <a:bodyPr/>
          <a:lstStyle/>
          <a:p>
            <a:fld id="{E1FD04DD-8C58-4B50-8D33-B9F27453CEC3}" type="slidenum">
              <a:rPr lang="en-US" smtClean="0"/>
              <a:t>2</a:t>
            </a:fld>
            <a:endParaRPr lang="en-US"/>
          </a:p>
        </p:txBody>
      </p:sp>
    </p:spTree>
    <p:extLst>
      <p:ext uri="{BB962C8B-B14F-4D97-AF65-F5344CB8AC3E}">
        <p14:creationId xmlns:p14="http://schemas.microsoft.com/office/powerpoint/2010/main" val="3440923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more examples of topological errors in a reconstructed time series of growing roots, including redundant components and handles</a:t>
            </a:r>
          </a:p>
        </p:txBody>
      </p:sp>
      <p:sp>
        <p:nvSpPr>
          <p:cNvPr id="4" name="Slide Number Placeholder 3"/>
          <p:cNvSpPr>
            <a:spLocks noGrp="1"/>
          </p:cNvSpPr>
          <p:nvPr>
            <p:ph type="sldNum" sz="quarter" idx="5"/>
          </p:nvPr>
        </p:nvSpPr>
        <p:spPr/>
        <p:txBody>
          <a:bodyPr/>
          <a:lstStyle/>
          <a:p>
            <a:fld id="{E1FD04DD-8C58-4B50-8D33-B9F27453CEC3}" type="slidenum">
              <a:rPr lang="en-US" smtClean="0"/>
              <a:t>11</a:t>
            </a:fld>
            <a:endParaRPr lang="en-US"/>
          </a:p>
        </p:txBody>
      </p:sp>
    </p:spTree>
    <p:extLst>
      <p:ext uri="{BB962C8B-B14F-4D97-AF65-F5344CB8AC3E}">
        <p14:creationId xmlns:p14="http://schemas.microsoft.com/office/powerpoint/2010/main" val="925682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our work is to remove these unwanted topological features in a given sequence of reconstructed shapes. </a:t>
            </a:r>
          </a:p>
          <a:p>
            <a:endParaRPr lang="en-US" dirty="0"/>
          </a:p>
          <a:p>
            <a:r>
              <a:rPr lang="en-US" dirty="0"/>
              <a:t>An important constraint is that the nesting relationship between the shapes must be maintained. Nesting is important for defining layers in a multi-layered structure, </a:t>
            </a:r>
            <a:r>
              <a:rPr lang="en-US" dirty="0" err="1"/>
              <a:t>orfor</a:t>
            </a:r>
            <a:r>
              <a:rPr lang="en-US" dirty="0"/>
              <a:t> computing the growth function of the root system.</a:t>
            </a:r>
          </a:p>
        </p:txBody>
      </p:sp>
      <p:sp>
        <p:nvSpPr>
          <p:cNvPr id="4" name="Slide Number Placeholder 3"/>
          <p:cNvSpPr>
            <a:spLocks noGrp="1"/>
          </p:cNvSpPr>
          <p:nvPr>
            <p:ph type="sldNum" sz="quarter" idx="5"/>
          </p:nvPr>
        </p:nvSpPr>
        <p:spPr/>
        <p:txBody>
          <a:bodyPr/>
          <a:lstStyle/>
          <a:p>
            <a:fld id="{E1FD04DD-8C58-4B50-8D33-B9F27453CEC3}" type="slidenum">
              <a:rPr lang="en-US" smtClean="0"/>
              <a:t>12</a:t>
            </a:fld>
            <a:endParaRPr lang="en-US"/>
          </a:p>
        </p:txBody>
      </p:sp>
    </p:spTree>
    <p:extLst>
      <p:ext uri="{BB962C8B-B14F-4D97-AF65-F5344CB8AC3E}">
        <p14:creationId xmlns:p14="http://schemas.microsoft.com/office/powerpoint/2010/main" val="151375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example is a structure containing multiple layers, so that the inner layers are nested inside the outer layers. Such structures are found in both geology and biology.</a:t>
            </a:r>
          </a:p>
        </p:txBody>
      </p:sp>
      <p:sp>
        <p:nvSpPr>
          <p:cNvPr id="4" name="Slide Number Placeholder 3"/>
          <p:cNvSpPr>
            <a:spLocks noGrp="1"/>
          </p:cNvSpPr>
          <p:nvPr>
            <p:ph type="sldNum" sz="quarter" idx="5"/>
          </p:nvPr>
        </p:nvSpPr>
        <p:spPr/>
        <p:txBody>
          <a:bodyPr/>
          <a:lstStyle/>
          <a:p>
            <a:fld id="{E1FD04DD-8C58-4B50-8D33-B9F27453CEC3}" type="slidenum">
              <a:rPr lang="en-US" smtClean="0"/>
              <a:t>3</a:t>
            </a:fld>
            <a:endParaRPr lang="en-US"/>
          </a:p>
        </p:txBody>
      </p:sp>
    </p:spTree>
    <p:extLst>
      <p:ext uri="{BB962C8B-B14F-4D97-AF65-F5344CB8AC3E}">
        <p14:creationId xmlns:p14="http://schemas.microsoft.com/office/powerpoint/2010/main" val="466475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surfaces reconstructed from 3D imaging for different layers of the brain, starting from the cerebrospinal fluid on the inside, to the white matter in the middle layer, and the gray matter on the outside.</a:t>
            </a:r>
          </a:p>
        </p:txBody>
      </p:sp>
      <p:sp>
        <p:nvSpPr>
          <p:cNvPr id="4" name="Slide Number Placeholder 3"/>
          <p:cNvSpPr>
            <a:spLocks noGrp="1"/>
          </p:cNvSpPr>
          <p:nvPr>
            <p:ph type="sldNum" sz="quarter" idx="5"/>
          </p:nvPr>
        </p:nvSpPr>
        <p:spPr/>
        <p:txBody>
          <a:bodyPr/>
          <a:lstStyle/>
          <a:p>
            <a:fld id="{E1FD04DD-8C58-4B50-8D33-B9F27453CEC3}" type="slidenum">
              <a:rPr lang="en-US" smtClean="0"/>
              <a:t>4</a:t>
            </a:fld>
            <a:endParaRPr lang="en-US"/>
          </a:p>
        </p:txBody>
      </p:sp>
    </p:spTree>
    <p:extLst>
      <p:ext uri="{BB962C8B-B14F-4D97-AF65-F5344CB8AC3E}">
        <p14:creationId xmlns:p14="http://schemas.microsoft.com/office/powerpoint/2010/main" val="188292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consider the outer surface of each layer, they form a nested sequence.</a:t>
            </a:r>
          </a:p>
        </p:txBody>
      </p:sp>
      <p:sp>
        <p:nvSpPr>
          <p:cNvPr id="4" name="Slide Number Placeholder 3"/>
          <p:cNvSpPr>
            <a:spLocks noGrp="1"/>
          </p:cNvSpPr>
          <p:nvPr>
            <p:ph type="sldNum" sz="quarter" idx="5"/>
          </p:nvPr>
        </p:nvSpPr>
        <p:spPr/>
        <p:txBody>
          <a:bodyPr/>
          <a:lstStyle/>
          <a:p>
            <a:fld id="{E1FD04DD-8C58-4B50-8D33-B9F27453CEC3}" type="slidenum">
              <a:rPr lang="en-US" smtClean="0"/>
              <a:t>5</a:t>
            </a:fld>
            <a:endParaRPr lang="en-US"/>
          </a:p>
        </p:txBody>
      </p:sp>
    </p:spTree>
    <p:extLst>
      <p:ext uri="{BB962C8B-B14F-4D97-AF65-F5344CB8AC3E}">
        <p14:creationId xmlns:p14="http://schemas.microsoft.com/office/powerpoint/2010/main" val="334301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interesting example of nested shapes is the growing root system of a plant, such as this corn. Due to resistance of the soil, roots generally move very little in the soil, and grow mainly by becoming thicker, longer, and having more branches.</a:t>
            </a:r>
          </a:p>
        </p:txBody>
      </p:sp>
      <p:sp>
        <p:nvSpPr>
          <p:cNvPr id="4" name="Slide Number Placeholder 3"/>
          <p:cNvSpPr>
            <a:spLocks noGrp="1"/>
          </p:cNvSpPr>
          <p:nvPr>
            <p:ph type="sldNum" sz="quarter" idx="5"/>
          </p:nvPr>
        </p:nvSpPr>
        <p:spPr/>
        <p:txBody>
          <a:bodyPr/>
          <a:lstStyle/>
          <a:p>
            <a:fld id="{E1FD04DD-8C58-4B50-8D33-B9F27453CEC3}" type="slidenum">
              <a:rPr lang="en-US" smtClean="0"/>
              <a:t>6</a:t>
            </a:fld>
            <a:endParaRPr lang="en-US"/>
          </a:p>
        </p:txBody>
      </p:sp>
    </p:spTree>
    <p:extLst>
      <p:ext uri="{BB962C8B-B14F-4D97-AF65-F5344CB8AC3E}">
        <p14:creationId xmlns:p14="http://schemas.microsoft.com/office/powerpoint/2010/main" val="388337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show several time series of roots reconstructed from 3D imaging. In general, that reconstructions at earlier time points are subsets of those at later time points.</a:t>
            </a:r>
          </a:p>
          <a:p>
            <a:endParaRPr lang="en-US" dirty="0"/>
          </a:p>
          <a:p>
            <a:r>
              <a:rPr lang="en-US" dirty="0"/>
              <a:t>While many methods are available to reconstruct these nested shapes from imaging, the resulting reconstructions typically contain errors, due to the ambiguity and noise in the raw images. The particular type of errors that we are concerned with in this work are topological errors.</a:t>
            </a:r>
          </a:p>
        </p:txBody>
      </p:sp>
      <p:sp>
        <p:nvSpPr>
          <p:cNvPr id="4" name="Slide Number Placeholder 3"/>
          <p:cNvSpPr>
            <a:spLocks noGrp="1"/>
          </p:cNvSpPr>
          <p:nvPr>
            <p:ph type="sldNum" sz="quarter" idx="5"/>
          </p:nvPr>
        </p:nvSpPr>
        <p:spPr/>
        <p:txBody>
          <a:bodyPr/>
          <a:lstStyle/>
          <a:p>
            <a:fld id="{E1FD04DD-8C58-4B50-8D33-B9F27453CEC3}" type="slidenum">
              <a:rPr lang="en-US" smtClean="0"/>
              <a:t>7</a:t>
            </a:fld>
            <a:endParaRPr lang="en-US"/>
          </a:p>
        </p:txBody>
      </p:sp>
    </p:spTree>
    <p:extLst>
      <p:ext uri="{BB962C8B-B14F-4D97-AF65-F5344CB8AC3E}">
        <p14:creationId xmlns:p14="http://schemas.microsoft.com/office/powerpoint/2010/main" val="90808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topology? It is an aspect of a shape that does not change as the shape deforms continuously. In this animation, a coffee mug is being deformed to a donut. Obviously the geometry has changed significantly, but some aspect of the shape has not, such as the handle of the mug that turns into the donut ring.</a:t>
            </a:r>
          </a:p>
          <a:p>
            <a:endParaRPr lang="en-US" dirty="0"/>
          </a:p>
          <a:p>
            <a:r>
              <a:rPr lang="en-US" dirty="0"/>
              <a:t>We call features that are invariant to geometric transforms the topological features. In 3D, there are 3 types of topological features: components (which are…), voids (which are…), and handles, like the one on the coffee mug.</a:t>
            </a:r>
          </a:p>
        </p:txBody>
      </p:sp>
      <p:sp>
        <p:nvSpPr>
          <p:cNvPr id="4" name="Slide Number Placeholder 3"/>
          <p:cNvSpPr>
            <a:spLocks noGrp="1"/>
          </p:cNvSpPr>
          <p:nvPr>
            <p:ph type="sldNum" sz="quarter" idx="5"/>
          </p:nvPr>
        </p:nvSpPr>
        <p:spPr/>
        <p:txBody>
          <a:bodyPr/>
          <a:lstStyle/>
          <a:p>
            <a:fld id="{E1FD04DD-8C58-4B50-8D33-B9F27453CEC3}" type="slidenum">
              <a:rPr lang="en-US" smtClean="0"/>
              <a:t>8</a:t>
            </a:fld>
            <a:endParaRPr lang="en-US"/>
          </a:p>
        </p:txBody>
      </p:sp>
    </p:spTree>
    <p:extLst>
      <p:ext uri="{BB962C8B-B14F-4D97-AF65-F5344CB8AC3E}">
        <p14:creationId xmlns:p14="http://schemas.microsoft.com/office/powerpoint/2010/main" val="57507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that we care about topology is because they are resistant to typical geometric operations. As a result, redundant topological features may significantly affect geometric processing tasks. This picture shows the result of mesh simplification on a version of David’s head that contains many small topological handles and a version that has no handles. Clearly, simplification is much more effective at preserving the geometric shape of the model when there are no topological handles.</a:t>
            </a:r>
          </a:p>
        </p:txBody>
      </p:sp>
      <p:sp>
        <p:nvSpPr>
          <p:cNvPr id="4" name="Slide Number Placeholder 3"/>
          <p:cNvSpPr>
            <a:spLocks noGrp="1"/>
          </p:cNvSpPr>
          <p:nvPr>
            <p:ph type="sldNum" sz="quarter" idx="5"/>
          </p:nvPr>
        </p:nvSpPr>
        <p:spPr/>
        <p:txBody>
          <a:bodyPr/>
          <a:lstStyle/>
          <a:p>
            <a:fld id="{E1FD04DD-8C58-4B50-8D33-B9F27453CEC3}" type="slidenum">
              <a:rPr lang="en-US" smtClean="0"/>
              <a:t>9</a:t>
            </a:fld>
            <a:endParaRPr lang="en-US"/>
          </a:p>
        </p:txBody>
      </p:sp>
    </p:spTree>
    <p:extLst>
      <p:ext uri="{BB962C8B-B14F-4D97-AF65-F5344CB8AC3E}">
        <p14:creationId xmlns:p14="http://schemas.microsoft.com/office/powerpoint/2010/main" val="291587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real-world data, reconstruction methods often create redundant handles, components and voids.</a:t>
            </a:r>
          </a:p>
        </p:txBody>
      </p:sp>
      <p:sp>
        <p:nvSpPr>
          <p:cNvPr id="4" name="Slide Number Placeholder 3"/>
          <p:cNvSpPr>
            <a:spLocks noGrp="1"/>
          </p:cNvSpPr>
          <p:nvPr>
            <p:ph type="sldNum" sz="quarter" idx="5"/>
          </p:nvPr>
        </p:nvSpPr>
        <p:spPr/>
        <p:txBody>
          <a:bodyPr/>
          <a:lstStyle/>
          <a:p>
            <a:fld id="{E1FD04DD-8C58-4B50-8D33-B9F27453CEC3}" type="slidenum">
              <a:rPr lang="en-US" smtClean="0"/>
              <a:t>10</a:t>
            </a:fld>
            <a:endParaRPr lang="en-US"/>
          </a:p>
        </p:txBody>
      </p:sp>
    </p:spTree>
    <p:extLst>
      <p:ext uri="{BB962C8B-B14F-4D97-AF65-F5344CB8AC3E}">
        <p14:creationId xmlns:p14="http://schemas.microsoft.com/office/powerpoint/2010/main" val="38981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4045987140"/>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2519452724"/>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25450"/>
            <a:ext cx="2819400" cy="6127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425450"/>
            <a:ext cx="8255000" cy="6127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3353206082"/>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586052"/>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3948127"/>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493391694"/>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itle 3"/>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3401549590"/>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951500295"/>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463551" y="1905000"/>
            <a:ext cx="5507567"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317" y="1905000"/>
            <a:ext cx="5509683"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3603392399"/>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b="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737216785"/>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4044007296"/>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3363039949"/>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74FF9159-C67C-4C1B-88E3-1706C5186037}" type="slidenum">
              <a:rPr lang="en-US" smtClean="0"/>
              <a:t>‹#›</a:t>
            </a:fld>
            <a:endParaRPr lang="en-US"/>
          </a:p>
        </p:txBody>
      </p:sp>
    </p:spTree>
    <p:extLst>
      <p:ext uri="{BB962C8B-B14F-4D97-AF65-F5344CB8AC3E}">
        <p14:creationId xmlns:p14="http://schemas.microsoft.com/office/powerpoint/2010/main" val="2757882197"/>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3506"/>
            <a:ext cx="8940800" cy="12192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63552" y="1587380"/>
            <a:ext cx="1122044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Line 17"/>
          <p:cNvSpPr>
            <a:spLocks noChangeShapeType="1"/>
          </p:cNvSpPr>
          <p:nvPr/>
        </p:nvSpPr>
        <p:spPr bwMode="auto">
          <a:xfrm>
            <a:off x="508000" y="1306901"/>
            <a:ext cx="11176000" cy="0"/>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latin typeface="Arial" charset="0"/>
            </a:endParaRPr>
          </a:p>
        </p:txBody>
      </p:sp>
      <p:sp>
        <p:nvSpPr>
          <p:cNvPr id="2" name="Slide Number Placeholder 1"/>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F9159-C67C-4C1B-88E3-1706C5186037}" type="slidenum">
              <a:rPr lang="en-US" smtClean="0"/>
              <a:t>‹#›</a:t>
            </a:fld>
            <a:endParaRPr lang="en-US"/>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50415" y="211245"/>
            <a:ext cx="1533585" cy="1023319"/>
          </a:xfrm>
          <a:prstGeom prst="rect">
            <a:avLst/>
          </a:prstGeom>
        </p:spPr>
      </p:pic>
    </p:spTree>
    <p:extLst>
      <p:ext uri="{BB962C8B-B14F-4D97-AF65-F5344CB8AC3E}">
        <p14:creationId xmlns:p14="http://schemas.microsoft.com/office/powerpoint/2010/main" val="3801445280"/>
      </p:ext>
    </p:extLst>
  </p:cSld>
  <p:clrMap bg1="lt1" tx1="dk1" bg2="lt2" tx2="dk2" accent1="accent1" accent2="accent2" accent3="accent3" accent4="accent4" accent5="accent5" accent6="accent6" hlink="hlink" folHlink="folHlink"/>
  <p:sldLayoutIdLst>
    <p:sldLayoutId id="2147483667" r:id="rId1"/>
    <p:sldLayoutId id="2147483663" r:id="rId2"/>
    <p:sldLayoutId id="2147483661" r:id="rId3"/>
    <p:sldLayoutId id="2147483662" r:id="rId4"/>
    <p:sldLayoutId id="2147483664" r:id="rId5"/>
    <p:sldLayoutId id="2147483665" r:id="rId6"/>
    <p:sldLayoutId id="2147483666"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Tm="7065"/>
    </mc:Choice>
    <mc:Fallback xmlns="">
      <p:transition advTm="7065"/>
    </mc:Fallback>
  </mc:AlternateContent>
  <p:hf hdr="0" ftr="0" dt="0"/>
  <p:txStyles>
    <p:titleStyle>
      <a:lvl1pPr algn="l" rtl="0" eaLnBrk="1" fontAlgn="base" hangingPunct="1">
        <a:spcBef>
          <a:spcPct val="0"/>
        </a:spcBef>
        <a:spcAft>
          <a:spcPct val="0"/>
        </a:spcAft>
        <a:defRPr sz="3700" b="1">
          <a:solidFill>
            <a:srgbClr val="000000"/>
          </a:solidFill>
          <a:latin typeface="+mj-lt"/>
          <a:ea typeface="+mj-ea"/>
          <a:cs typeface="+mj-cs"/>
        </a:defRPr>
      </a:lvl1pPr>
      <a:lvl2pPr algn="l" rtl="0" eaLnBrk="1" fontAlgn="base" hangingPunct="1">
        <a:spcBef>
          <a:spcPct val="0"/>
        </a:spcBef>
        <a:spcAft>
          <a:spcPct val="0"/>
        </a:spcAft>
        <a:defRPr sz="3700" b="1">
          <a:solidFill>
            <a:srgbClr val="000000"/>
          </a:solidFill>
          <a:latin typeface="Arial" charset="0"/>
        </a:defRPr>
      </a:lvl2pPr>
      <a:lvl3pPr algn="l" rtl="0" eaLnBrk="1" fontAlgn="base" hangingPunct="1">
        <a:spcBef>
          <a:spcPct val="0"/>
        </a:spcBef>
        <a:spcAft>
          <a:spcPct val="0"/>
        </a:spcAft>
        <a:defRPr sz="3700" b="1">
          <a:solidFill>
            <a:srgbClr val="000000"/>
          </a:solidFill>
          <a:latin typeface="Arial" charset="0"/>
        </a:defRPr>
      </a:lvl3pPr>
      <a:lvl4pPr algn="l" rtl="0" eaLnBrk="1" fontAlgn="base" hangingPunct="1">
        <a:spcBef>
          <a:spcPct val="0"/>
        </a:spcBef>
        <a:spcAft>
          <a:spcPct val="0"/>
        </a:spcAft>
        <a:defRPr sz="3700" b="1">
          <a:solidFill>
            <a:srgbClr val="000000"/>
          </a:solidFill>
          <a:latin typeface="Arial" charset="0"/>
        </a:defRPr>
      </a:lvl4pPr>
      <a:lvl5pPr algn="l" rtl="0" eaLnBrk="1" fontAlgn="base" hangingPunct="1">
        <a:spcBef>
          <a:spcPct val="0"/>
        </a:spcBef>
        <a:spcAft>
          <a:spcPct val="0"/>
        </a:spcAft>
        <a:defRPr sz="3700" b="1">
          <a:solidFill>
            <a:srgbClr val="000000"/>
          </a:solidFill>
          <a:latin typeface="Arial" charset="0"/>
        </a:defRPr>
      </a:lvl5pPr>
      <a:lvl6pPr marL="457200" algn="l" rtl="0" eaLnBrk="1" fontAlgn="base" hangingPunct="1">
        <a:spcBef>
          <a:spcPct val="0"/>
        </a:spcBef>
        <a:spcAft>
          <a:spcPct val="0"/>
        </a:spcAft>
        <a:defRPr sz="3700" b="1">
          <a:solidFill>
            <a:srgbClr val="000000"/>
          </a:solidFill>
          <a:latin typeface="Arial" charset="0"/>
        </a:defRPr>
      </a:lvl6pPr>
      <a:lvl7pPr marL="914400" algn="l" rtl="0" eaLnBrk="1" fontAlgn="base" hangingPunct="1">
        <a:spcBef>
          <a:spcPct val="0"/>
        </a:spcBef>
        <a:spcAft>
          <a:spcPct val="0"/>
        </a:spcAft>
        <a:defRPr sz="3700" b="1">
          <a:solidFill>
            <a:srgbClr val="000000"/>
          </a:solidFill>
          <a:latin typeface="Arial" charset="0"/>
        </a:defRPr>
      </a:lvl7pPr>
      <a:lvl8pPr marL="1371600" algn="l" rtl="0" eaLnBrk="1" fontAlgn="base" hangingPunct="1">
        <a:spcBef>
          <a:spcPct val="0"/>
        </a:spcBef>
        <a:spcAft>
          <a:spcPct val="0"/>
        </a:spcAft>
        <a:defRPr sz="3700" b="1">
          <a:solidFill>
            <a:srgbClr val="000000"/>
          </a:solidFill>
          <a:latin typeface="Arial" charset="0"/>
        </a:defRPr>
      </a:lvl8pPr>
      <a:lvl9pPr marL="1828800" algn="l" rtl="0" eaLnBrk="1" fontAlgn="base" hangingPunct="1">
        <a:spcBef>
          <a:spcPct val="0"/>
        </a:spcBef>
        <a:spcAft>
          <a:spcPct val="0"/>
        </a:spcAft>
        <a:defRPr sz="3700" b="1">
          <a:solidFill>
            <a:srgbClr val="000000"/>
          </a:solidFill>
          <a:latin typeface="Arial" charset="0"/>
        </a:defRPr>
      </a:lvl9pPr>
    </p:titleStyle>
    <p:bodyStyle>
      <a:lvl1pPr marL="342900" indent="-342900" algn="l" rtl="0" eaLnBrk="1" fontAlgn="base" hangingPunct="1">
        <a:lnSpc>
          <a:spcPct val="110000"/>
        </a:lnSpc>
        <a:spcBef>
          <a:spcPts val="600"/>
        </a:spcBef>
        <a:spcAft>
          <a:spcPts val="600"/>
        </a:spcAft>
        <a:buClr>
          <a:srgbClr val="FF9900"/>
        </a:buClr>
        <a:buSzPct val="110000"/>
        <a:buChar char="•"/>
        <a:defRPr sz="2400">
          <a:solidFill>
            <a:srgbClr val="000000"/>
          </a:solidFill>
          <a:latin typeface="+mn-lt"/>
          <a:ea typeface="+mn-ea"/>
          <a:cs typeface="+mn-cs"/>
        </a:defRPr>
      </a:lvl1pPr>
      <a:lvl2pPr marL="742950" indent="-285750" algn="l" rtl="0" eaLnBrk="1" fontAlgn="base" hangingPunct="1">
        <a:lnSpc>
          <a:spcPct val="110000"/>
        </a:lnSpc>
        <a:spcBef>
          <a:spcPts val="600"/>
        </a:spcBef>
        <a:spcAft>
          <a:spcPts val="600"/>
        </a:spcAft>
        <a:buClr>
          <a:srgbClr val="FF9900"/>
        </a:buClr>
        <a:buSzPct val="110000"/>
        <a:buFont typeface="Arial" charset="0"/>
        <a:buChar char="–"/>
        <a:defRPr sz="2000">
          <a:solidFill>
            <a:srgbClr val="000000"/>
          </a:solidFill>
          <a:latin typeface="+mn-lt"/>
        </a:defRPr>
      </a:lvl2pPr>
      <a:lvl3pPr marL="1143000" indent="-228600" algn="l" rtl="0" eaLnBrk="1" fontAlgn="base" hangingPunct="1">
        <a:lnSpc>
          <a:spcPct val="110000"/>
        </a:lnSpc>
        <a:spcBef>
          <a:spcPts val="600"/>
        </a:spcBef>
        <a:spcAft>
          <a:spcPts val="600"/>
        </a:spcAft>
        <a:buClr>
          <a:srgbClr val="FF9900"/>
        </a:buClr>
        <a:buSzPct val="110000"/>
        <a:buChar char="•"/>
        <a:defRPr sz="1700">
          <a:solidFill>
            <a:srgbClr val="000000"/>
          </a:solidFill>
          <a:latin typeface="+mn-lt"/>
        </a:defRPr>
      </a:lvl3pPr>
      <a:lvl4pPr marL="16002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4pPr>
      <a:lvl5pPr marL="20574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5pPr>
      <a:lvl6pPr marL="25146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6pPr>
      <a:lvl7pPr marL="29718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7pPr>
      <a:lvl8pPr marL="34290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8pPr>
      <a:lvl9pPr marL="38862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6.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0.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6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3.png"/><Relationship Id="rId4" Type="http://schemas.openxmlformats.org/officeDocument/2006/relationships/image" Target="../media/image65.pn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93.png"/><Relationship Id="rId5" Type="http://schemas.openxmlformats.org/officeDocument/2006/relationships/image" Target="../media/image32.png"/><Relationship Id="rId10" Type="http://schemas.openxmlformats.org/officeDocument/2006/relationships/image" Target="../media/image89.png"/><Relationship Id="rId4" Type="http://schemas.openxmlformats.org/officeDocument/2006/relationships/image" Target="../media/image31.png"/><Relationship Id="rId9"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11.png"/><Relationship Id="rId7" Type="http://schemas.openxmlformats.org/officeDocument/2006/relationships/image" Target="../media/image8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10.png"/><Relationship Id="rId4" Type="http://schemas.openxmlformats.org/officeDocument/2006/relationships/image" Target="../media/image12.png"/><Relationship Id="rId9"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a:t>TOPOLOGICAL SIMPLIFICATION OF </a:t>
            </a:r>
            <a:br>
              <a:rPr lang="en-US" altLang="zh-CN" dirty="0"/>
            </a:br>
            <a:r>
              <a:rPr lang="en-US" altLang="zh-CN" dirty="0"/>
              <a:t>NESTED SHAPES</a:t>
            </a:r>
            <a:endParaRPr lang="en-US" dirty="0"/>
          </a:p>
        </p:txBody>
      </p:sp>
      <p:sp>
        <p:nvSpPr>
          <p:cNvPr id="3" name="Text Placeholder 2"/>
          <p:cNvSpPr>
            <a:spLocks noGrp="1"/>
          </p:cNvSpPr>
          <p:nvPr>
            <p:ph type="body" idx="1"/>
          </p:nvPr>
        </p:nvSpPr>
        <p:spPr>
          <a:xfrm>
            <a:off x="963084" y="4312692"/>
            <a:ext cx="10363200" cy="1500187"/>
          </a:xfrm>
        </p:spPr>
        <p:txBody>
          <a:bodyPr/>
          <a:lstStyle/>
          <a:p>
            <a:pPr algn="ctr"/>
            <a:r>
              <a:rPr lang="en-US" dirty="0"/>
              <a:t>Dan Zeng, Tao Ju (Washington University in St. Louis)</a:t>
            </a:r>
          </a:p>
          <a:p>
            <a:pPr algn="ctr"/>
            <a:r>
              <a:rPr lang="en-US" dirty="0"/>
              <a:t>Erin Chambers, David </a:t>
            </a:r>
            <a:r>
              <a:rPr lang="en-US" dirty="0" err="1"/>
              <a:t>Letscher</a:t>
            </a:r>
            <a:r>
              <a:rPr lang="en-US" dirty="0"/>
              <a:t> (St. Louis University)</a:t>
            </a:r>
          </a:p>
          <a:p>
            <a:pPr algn="ctr"/>
            <a:r>
              <a:rPr lang="en-US" dirty="0"/>
              <a:t>SGP 2022</a:t>
            </a:r>
          </a:p>
        </p:txBody>
      </p:sp>
      <p:sp>
        <p:nvSpPr>
          <p:cNvPr id="4" name="Slide Number Placeholder 3"/>
          <p:cNvSpPr>
            <a:spLocks noGrp="1"/>
          </p:cNvSpPr>
          <p:nvPr>
            <p:ph type="sldNum" sz="quarter" idx="10"/>
          </p:nvPr>
        </p:nvSpPr>
        <p:spPr/>
        <p:txBody>
          <a:bodyPr/>
          <a:lstStyle/>
          <a:p>
            <a:fld id="{74FF9159-C67C-4C1B-88E3-1706C5186037}" type="slidenum">
              <a:rPr lang="en-US" smtClean="0"/>
              <a:t>1</a:t>
            </a:fld>
            <a:endParaRPr lang="en-US"/>
          </a:p>
        </p:txBody>
      </p:sp>
    </p:spTree>
    <p:extLst>
      <p:ext uri="{BB962C8B-B14F-4D97-AF65-F5344CB8AC3E}">
        <p14:creationId xmlns:p14="http://schemas.microsoft.com/office/powerpoint/2010/main" val="620904989"/>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10D81-553E-D3C6-2088-27C83999B921}"/>
              </a:ext>
            </a:extLst>
          </p:cNvPr>
          <p:cNvSpPr>
            <a:spLocks noGrp="1"/>
          </p:cNvSpPr>
          <p:nvPr>
            <p:ph type="title"/>
          </p:nvPr>
        </p:nvSpPr>
        <p:spPr/>
        <p:txBody>
          <a:bodyPr/>
          <a:lstStyle/>
          <a:p>
            <a:r>
              <a:rPr lang="en-US" dirty="0"/>
              <a:t>Topological Errors</a:t>
            </a:r>
          </a:p>
        </p:txBody>
      </p:sp>
      <p:sp>
        <p:nvSpPr>
          <p:cNvPr id="3" name="Content Placeholder 2">
            <a:extLst>
              <a:ext uri="{FF2B5EF4-FFF2-40B4-BE49-F238E27FC236}">
                <a16:creationId xmlns:a16="http://schemas.microsoft.com/office/drawing/2014/main" id="{9412DE8C-6FB5-A963-4761-17DA2282B9A6}"/>
              </a:ext>
            </a:extLst>
          </p:cNvPr>
          <p:cNvSpPr>
            <a:spLocks noGrp="1"/>
          </p:cNvSpPr>
          <p:nvPr>
            <p:ph idx="1"/>
          </p:nvPr>
        </p:nvSpPr>
        <p:spPr/>
        <p:txBody>
          <a:bodyPr/>
          <a:lstStyle/>
          <a:p>
            <a:r>
              <a:rPr lang="en-US" dirty="0"/>
              <a:t>Reconstruction may introduce unwanted topological features</a:t>
            </a:r>
          </a:p>
        </p:txBody>
      </p:sp>
      <p:sp>
        <p:nvSpPr>
          <p:cNvPr id="4" name="Slide Number Placeholder 3">
            <a:extLst>
              <a:ext uri="{FF2B5EF4-FFF2-40B4-BE49-F238E27FC236}">
                <a16:creationId xmlns:a16="http://schemas.microsoft.com/office/drawing/2014/main" id="{F06652E5-D984-D196-DFB4-E2A2339F1159}"/>
              </a:ext>
            </a:extLst>
          </p:cNvPr>
          <p:cNvSpPr>
            <a:spLocks noGrp="1"/>
          </p:cNvSpPr>
          <p:nvPr>
            <p:ph type="sldNum" sz="quarter" idx="10"/>
          </p:nvPr>
        </p:nvSpPr>
        <p:spPr/>
        <p:txBody>
          <a:bodyPr/>
          <a:lstStyle/>
          <a:p>
            <a:fld id="{74FF9159-C67C-4C1B-88E3-1706C5186037}" type="slidenum">
              <a:rPr lang="en-US" smtClean="0"/>
              <a:t>10</a:t>
            </a:fld>
            <a:endParaRPr lang="en-US"/>
          </a:p>
        </p:txBody>
      </p:sp>
      <p:pic>
        <p:nvPicPr>
          <p:cNvPr id="8" name="Picture 7">
            <a:extLst>
              <a:ext uri="{FF2B5EF4-FFF2-40B4-BE49-F238E27FC236}">
                <a16:creationId xmlns:a16="http://schemas.microsoft.com/office/drawing/2014/main" id="{10BBE0A7-493D-5700-7657-CA8C04D46EF2}"/>
              </a:ext>
            </a:extLst>
          </p:cNvPr>
          <p:cNvPicPr>
            <a:picLocks noChangeAspect="1"/>
          </p:cNvPicPr>
          <p:nvPr/>
        </p:nvPicPr>
        <p:blipFill>
          <a:blip r:embed="rId3"/>
          <a:stretch>
            <a:fillRect/>
          </a:stretch>
        </p:blipFill>
        <p:spPr>
          <a:xfrm rot="5400000">
            <a:off x="1167660" y="3190815"/>
            <a:ext cx="2877805" cy="2221753"/>
          </a:xfrm>
          <a:prstGeom prst="rect">
            <a:avLst/>
          </a:prstGeom>
        </p:spPr>
      </p:pic>
      <p:pic>
        <p:nvPicPr>
          <p:cNvPr id="9" name="Picture 8">
            <a:extLst>
              <a:ext uri="{FF2B5EF4-FFF2-40B4-BE49-F238E27FC236}">
                <a16:creationId xmlns:a16="http://schemas.microsoft.com/office/drawing/2014/main" id="{2F0A1211-EC8D-C468-7DFF-D4D7383A09F0}"/>
              </a:ext>
            </a:extLst>
          </p:cNvPr>
          <p:cNvPicPr>
            <a:picLocks noChangeAspect="1"/>
          </p:cNvPicPr>
          <p:nvPr/>
        </p:nvPicPr>
        <p:blipFill rotWithShape="1">
          <a:blip r:embed="rId4"/>
          <a:srcRect l="1324"/>
          <a:stretch/>
        </p:blipFill>
        <p:spPr>
          <a:xfrm rot="5400000">
            <a:off x="4687038" y="3156431"/>
            <a:ext cx="2877805" cy="2376121"/>
          </a:xfrm>
          <a:prstGeom prst="rect">
            <a:avLst/>
          </a:prstGeom>
        </p:spPr>
      </p:pic>
      <p:pic>
        <p:nvPicPr>
          <p:cNvPr id="10" name="Picture 9">
            <a:extLst>
              <a:ext uri="{FF2B5EF4-FFF2-40B4-BE49-F238E27FC236}">
                <a16:creationId xmlns:a16="http://schemas.microsoft.com/office/drawing/2014/main" id="{84060AA2-66F5-56B2-E22C-CE183DDD6C68}"/>
              </a:ext>
            </a:extLst>
          </p:cNvPr>
          <p:cNvPicPr>
            <a:picLocks noChangeAspect="1"/>
          </p:cNvPicPr>
          <p:nvPr/>
        </p:nvPicPr>
        <p:blipFill rotWithShape="1">
          <a:blip r:embed="rId5"/>
          <a:srcRect l="1324" t="231"/>
          <a:stretch/>
        </p:blipFill>
        <p:spPr>
          <a:xfrm rot="5400000">
            <a:off x="8143226" y="3156437"/>
            <a:ext cx="2877803" cy="2376120"/>
          </a:xfrm>
          <a:prstGeom prst="rect">
            <a:avLst/>
          </a:prstGeom>
        </p:spPr>
      </p:pic>
      <p:grpSp>
        <p:nvGrpSpPr>
          <p:cNvPr id="43" name="Group 42">
            <a:extLst>
              <a:ext uri="{FF2B5EF4-FFF2-40B4-BE49-F238E27FC236}">
                <a16:creationId xmlns:a16="http://schemas.microsoft.com/office/drawing/2014/main" id="{11EBE52E-6DBE-A4F3-9895-DF9373988DBE}"/>
              </a:ext>
            </a:extLst>
          </p:cNvPr>
          <p:cNvGrpSpPr/>
          <p:nvPr/>
        </p:nvGrpSpPr>
        <p:grpSpPr>
          <a:xfrm>
            <a:off x="2465356" y="2494320"/>
            <a:ext cx="2270824" cy="1916646"/>
            <a:chOff x="2299101" y="2820892"/>
            <a:chExt cx="2270824" cy="1916646"/>
          </a:xfrm>
        </p:grpSpPr>
        <p:pic>
          <p:nvPicPr>
            <p:cNvPr id="5" name="Picture 4">
              <a:extLst>
                <a:ext uri="{FF2B5EF4-FFF2-40B4-BE49-F238E27FC236}">
                  <a16:creationId xmlns:a16="http://schemas.microsoft.com/office/drawing/2014/main" id="{C23959C6-CD2D-43B2-75B8-4EE48D9A41A0}"/>
                </a:ext>
              </a:extLst>
            </p:cNvPr>
            <p:cNvPicPr>
              <a:picLocks noChangeAspect="1"/>
            </p:cNvPicPr>
            <p:nvPr/>
          </p:nvPicPr>
          <p:blipFill rotWithShape="1">
            <a:blip r:embed="rId6"/>
            <a:srcRect l="38646" t="48244" r="18404" b="4266"/>
            <a:stretch/>
          </p:blipFill>
          <p:spPr>
            <a:xfrm>
              <a:off x="3459681" y="2946376"/>
              <a:ext cx="1110244" cy="965247"/>
            </a:xfrm>
            <a:prstGeom prst="rect">
              <a:avLst/>
            </a:prstGeom>
            <a:ln w="12700">
              <a:solidFill>
                <a:schemeClr val="tx1"/>
              </a:solidFill>
            </a:ln>
          </p:spPr>
        </p:pic>
        <p:sp>
          <p:nvSpPr>
            <p:cNvPr id="6" name="Rectangle 5">
              <a:extLst>
                <a:ext uri="{FF2B5EF4-FFF2-40B4-BE49-F238E27FC236}">
                  <a16:creationId xmlns:a16="http://schemas.microsoft.com/office/drawing/2014/main" id="{EBC7E404-2EB5-22DA-73CF-332E8AF6D299}"/>
                </a:ext>
              </a:extLst>
            </p:cNvPr>
            <p:cNvSpPr/>
            <p:nvPr/>
          </p:nvSpPr>
          <p:spPr>
            <a:xfrm>
              <a:off x="2309648" y="4619297"/>
              <a:ext cx="173421" cy="11824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AB20F1C-06C0-ADDC-83AE-44DC68A4E849}"/>
                </a:ext>
              </a:extLst>
            </p:cNvPr>
            <p:cNvCxnSpPr>
              <a:cxnSpLocks/>
            </p:cNvCxnSpPr>
            <p:nvPr/>
          </p:nvCxnSpPr>
          <p:spPr>
            <a:xfrm flipV="1">
              <a:off x="2299101" y="2946376"/>
              <a:ext cx="1160580" cy="1672921"/>
            </a:xfrm>
            <a:prstGeom prst="line">
              <a:avLst/>
            </a:prstGeom>
            <a:ln w="95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0660C16B-4656-C474-7D45-9C0B6A8EF695}"/>
                </a:ext>
              </a:extLst>
            </p:cNvPr>
            <p:cNvCxnSpPr>
              <a:cxnSpLocks/>
            </p:cNvCxnSpPr>
            <p:nvPr/>
          </p:nvCxnSpPr>
          <p:spPr>
            <a:xfrm flipV="1">
              <a:off x="2483069" y="3911480"/>
              <a:ext cx="2086856" cy="826058"/>
            </a:xfrm>
            <a:prstGeom prst="line">
              <a:avLst/>
            </a:prstGeom>
            <a:ln w="9525"/>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A4EE6424-CA4E-C3A2-F159-004C07AF303D}"/>
                </a:ext>
              </a:extLst>
            </p:cNvPr>
            <p:cNvSpPr txBox="1"/>
            <p:nvPr/>
          </p:nvSpPr>
          <p:spPr>
            <a:xfrm>
              <a:off x="2396628" y="2820892"/>
              <a:ext cx="1000595" cy="400110"/>
            </a:xfrm>
            <a:prstGeom prst="rect">
              <a:avLst/>
            </a:prstGeom>
            <a:noFill/>
          </p:spPr>
          <p:txBody>
            <a:bodyPr wrap="none" rtlCol="0">
              <a:spAutoFit/>
            </a:bodyPr>
            <a:lstStyle/>
            <a:p>
              <a:r>
                <a:rPr lang="en-US" sz="2000" dirty="0"/>
                <a:t>handles</a:t>
              </a:r>
            </a:p>
          </p:txBody>
        </p:sp>
      </p:grpSp>
      <p:grpSp>
        <p:nvGrpSpPr>
          <p:cNvPr id="44" name="Group 43">
            <a:extLst>
              <a:ext uri="{FF2B5EF4-FFF2-40B4-BE49-F238E27FC236}">
                <a16:creationId xmlns:a16="http://schemas.microsoft.com/office/drawing/2014/main" id="{B2C1FC68-82CE-51FA-4D4A-3D372A64B7CF}"/>
              </a:ext>
            </a:extLst>
          </p:cNvPr>
          <p:cNvGrpSpPr/>
          <p:nvPr/>
        </p:nvGrpSpPr>
        <p:grpSpPr>
          <a:xfrm>
            <a:off x="5552989" y="2499033"/>
            <a:ext cx="2739482" cy="1370189"/>
            <a:chOff x="5386734" y="2825605"/>
            <a:chExt cx="2739482" cy="1370189"/>
          </a:xfrm>
        </p:grpSpPr>
        <p:pic>
          <p:nvPicPr>
            <p:cNvPr id="26" name="Picture 25">
              <a:extLst>
                <a:ext uri="{FF2B5EF4-FFF2-40B4-BE49-F238E27FC236}">
                  <a16:creationId xmlns:a16="http://schemas.microsoft.com/office/drawing/2014/main" id="{6057593D-2239-901D-D38D-98728032C302}"/>
                </a:ext>
              </a:extLst>
            </p:cNvPr>
            <p:cNvPicPr>
              <a:picLocks noChangeAspect="1"/>
            </p:cNvPicPr>
            <p:nvPr/>
          </p:nvPicPr>
          <p:blipFill rotWithShape="1">
            <a:blip r:embed="rId4"/>
            <a:srcRect l="23675" t="24105" r="61098" b="53815"/>
            <a:stretch/>
          </p:blipFill>
          <p:spPr>
            <a:xfrm rot="5400000">
              <a:off x="7058539" y="2858805"/>
              <a:ext cx="965247" cy="1140389"/>
            </a:xfrm>
            <a:prstGeom prst="rect">
              <a:avLst/>
            </a:prstGeom>
            <a:ln w="12700">
              <a:solidFill>
                <a:schemeClr val="tx1"/>
              </a:solidFill>
            </a:ln>
          </p:spPr>
        </p:pic>
        <p:sp>
          <p:nvSpPr>
            <p:cNvPr id="29" name="Rectangle 28">
              <a:extLst>
                <a:ext uri="{FF2B5EF4-FFF2-40B4-BE49-F238E27FC236}">
                  <a16:creationId xmlns:a16="http://schemas.microsoft.com/office/drawing/2014/main" id="{E3C0EBEB-76B6-D067-ABE5-BE9707AA33E6}"/>
                </a:ext>
              </a:extLst>
            </p:cNvPr>
            <p:cNvSpPr/>
            <p:nvPr/>
          </p:nvSpPr>
          <p:spPr>
            <a:xfrm>
              <a:off x="6203731" y="4004441"/>
              <a:ext cx="220717" cy="1891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8F4CA4F4-3FF8-146B-E520-08D773448BE1}"/>
                </a:ext>
              </a:extLst>
            </p:cNvPr>
            <p:cNvCxnSpPr>
              <a:cxnSpLocks/>
            </p:cNvCxnSpPr>
            <p:nvPr/>
          </p:nvCxnSpPr>
          <p:spPr>
            <a:xfrm flipV="1">
              <a:off x="6413581" y="3911480"/>
              <a:ext cx="1712635" cy="284314"/>
            </a:xfrm>
            <a:prstGeom prst="line">
              <a:avLst/>
            </a:prstGeom>
            <a:ln w="95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3CE23A5-FF17-AF23-4A42-A77136CDEB17}"/>
                </a:ext>
              </a:extLst>
            </p:cNvPr>
            <p:cNvCxnSpPr>
              <a:cxnSpLocks/>
            </p:cNvCxnSpPr>
            <p:nvPr/>
          </p:nvCxnSpPr>
          <p:spPr>
            <a:xfrm flipV="1">
              <a:off x="6203731" y="2946376"/>
              <a:ext cx="767237" cy="1075883"/>
            </a:xfrm>
            <a:prstGeom prst="line">
              <a:avLst/>
            </a:prstGeom>
            <a:ln w="9525"/>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3C3955D0-0FBA-DB09-DFB5-1AD15B7D7E0B}"/>
                </a:ext>
              </a:extLst>
            </p:cNvPr>
            <p:cNvSpPr txBox="1"/>
            <p:nvPr/>
          </p:nvSpPr>
          <p:spPr>
            <a:xfrm>
              <a:off x="5386734" y="2825605"/>
              <a:ext cx="1483419" cy="400110"/>
            </a:xfrm>
            <a:prstGeom prst="rect">
              <a:avLst/>
            </a:prstGeom>
            <a:noFill/>
          </p:spPr>
          <p:txBody>
            <a:bodyPr wrap="none" rtlCol="0">
              <a:spAutoFit/>
            </a:bodyPr>
            <a:lstStyle/>
            <a:p>
              <a:r>
                <a:rPr lang="en-US" sz="2000" dirty="0"/>
                <a:t>components</a:t>
              </a:r>
            </a:p>
          </p:txBody>
        </p:sp>
      </p:grpSp>
      <p:sp>
        <p:nvSpPr>
          <p:cNvPr id="23" name="TextBox 22">
            <a:extLst>
              <a:ext uri="{FF2B5EF4-FFF2-40B4-BE49-F238E27FC236}">
                <a16:creationId xmlns:a16="http://schemas.microsoft.com/office/drawing/2014/main" id="{513849AB-AE3E-5AC7-217F-777916ACF233}"/>
              </a:ext>
            </a:extLst>
          </p:cNvPr>
          <p:cNvSpPr txBox="1"/>
          <p:nvPr/>
        </p:nvSpPr>
        <p:spPr>
          <a:xfrm>
            <a:off x="1655453" y="5691020"/>
            <a:ext cx="2155270" cy="400110"/>
          </a:xfrm>
          <a:prstGeom prst="rect">
            <a:avLst/>
          </a:prstGeom>
          <a:noFill/>
        </p:spPr>
        <p:txBody>
          <a:bodyPr wrap="none" rtlCol="0">
            <a:spAutoFit/>
          </a:bodyPr>
          <a:lstStyle/>
          <a:p>
            <a:r>
              <a:rPr lang="en-US" sz="2000" dirty="0"/>
              <a:t>Cerebrospinal fluid</a:t>
            </a:r>
          </a:p>
        </p:txBody>
      </p:sp>
      <p:sp>
        <p:nvSpPr>
          <p:cNvPr id="24" name="TextBox 23">
            <a:extLst>
              <a:ext uri="{FF2B5EF4-FFF2-40B4-BE49-F238E27FC236}">
                <a16:creationId xmlns:a16="http://schemas.microsoft.com/office/drawing/2014/main" id="{028DA14D-DC32-D5EC-7150-9DEBC12E7474}"/>
              </a:ext>
            </a:extLst>
          </p:cNvPr>
          <p:cNvSpPr txBox="1"/>
          <p:nvPr/>
        </p:nvSpPr>
        <p:spPr>
          <a:xfrm>
            <a:off x="5293030" y="5691020"/>
            <a:ext cx="1586973" cy="400110"/>
          </a:xfrm>
          <a:prstGeom prst="rect">
            <a:avLst/>
          </a:prstGeom>
          <a:noFill/>
        </p:spPr>
        <p:txBody>
          <a:bodyPr wrap="none" rtlCol="0">
            <a:spAutoFit/>
          </a:bodyPr>
          <a:lstStyle/>
          <a:p>
            <a:r>
              <a:rPr lang="en-US" sz="2000" dirty="0"/>
              <a:t>White matter</a:t>
            </a:r>
          </a:p>
        </p:txBody>
      </p:sp>
      <p:sp>
        <p:nvSpPr>
          <p:cNvPr id="25" name="TextBox 24">
            <a:extLst>
              <a:ext uri="{FF2B5EF4-FFF2-40B4-BE49-F238E27FC236}">
                <a16:creationId xmlns:a16="http://schemas.microsoft.com/office/drawing/2014/main" id="{E7975C0A-C968-776B-74C8-E9A74F64191D}"/>
              </a:ext>
            </a:extLst>
          </p:cNvPr>
          <p:cNvSpPr txBox="1"/>
          <p:nvPr/>
        </p:nvSpPr>
        <p:spPr>
          <a:xfrm>
            <a:off x="8836050" y="5691020"/>
            <a:ext cx="1433854" cy="400110"/>
          </a:xfrm>
          <a:prstGeom prst="rect">
            <a:avLst/>
          </a:prstGeom>
          <a:noFill/>
        </p:spPr>
        <p:txBody>
          <a:bodyPr wrap="none" rtlCol="0">
            <a:spAutoFit/>
          </a:bodyPr>
          <a:lstStyle/>
          <a:p>
            <a:r>
              <a:rPr lang="en-US" sz="2000" dirty="0"/>
              <a:t>Gray matter</a:t>
            </a:r>
          </a:p>
        </p:txBody>
      </p:sp>
    </p:spTree>
    <p:extLst>
      <p:ext uri="{BB962C8B-B14F-4D97-AF65-F5344CB8AC3E}">
        <p14:creationId xmlns:p14="http://schemas.microsoft.com/office/powerpoint/2010/main" val="3448802823"/>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95EC4-09AF-5AFD-D75A-983B4AF8D31D}"/>
              </a:ext>
            </a:extLst>
          </p:cNvPr>
          <p:cNvSpPr>
            <a:spLocks noGrp="1"/>
          </p:cNvSpPr>
          <p:nvPr>
            <p:ph type="title"/>
          </p:nvPr>
        </p:nvSpPr>
        <p:spPr/>
        <p:txBody>
          <a:bodyPr/>
          <a:lstStyle/>
          <a:p>
            <a:r>
              <a:rPr lang="en-US" dirty="0"/>
              <a:t>Topological Errors</a:t>
            </a:r>
          </a:p>
        </p:txBody>
      </p:sp>
      <p:sp>
        <p:nvSpPr>
          <p:cNvPr id="3" name="Content Placeholder 2">
            <a:extLst>
              <a:ext uri="{FF2B5EF4-FFF2-40B4-BE49-F238E27FC236}">
                <a16:creationId xmlns:a16="http://schemas.microsoft.com/office/drawing/2014/main" id="{0267C774-812A-44C9-6A69-1256AF955F46}"/>
              </a:ext>
            </a:extLst>
          </p:cNvPr>
          <p:cNvSpPr>
            <a:spLocks noGrp="1"/>
          </p:cNvSpPr>
          <p:nvPr>
            <p:ph idx="1"/>
          </p:nvPr>
        </p:nvSpPr>
        <p:spPr/>
        <p:txBody>
          <a:bodyPr/>
          <a:lstStyle/>
          <a:p>
            <a:r>
              <a:rPr lang="en-US" dirty="0"/>
              <a:t>Reconstruction may introduce unwanted topological features</a:t>
            </a:r>
          </a:p>
          <a:p>
            <a:pPr lvl="1"/>
            <a:endParaRPr lang="en-US" dirty="0"/>
          </a:p>
        </p:txBody>
      </p:sp>
      <p:sp>
        <p:nvSpPr>
          <p:cNvPr id="4" name="Slide Number Placeholder 3">
            <a:extLst>
              <a:ext uri="{FF2B5EF4-FFF2-40B4-BE49-F238E27FC236}">
                <a16:creationId xmlns:a16="http://schemas.microsoft.com/office/drawing/2014/main" id="{8E481318-562C-C6DA-FD69-1F5F4F31C124}"/>
              </a:ext>
            </a:extLst>
          </p:cNvPr>
          <p:cNvSpPr>
            <a:spLocks noGrp="1"/>
          </p:cNvSpPr>
          <p:nvPr>
            <p:ph type="sldNum" sz="quarter" idx="10"/>
          </p:nvPr>
        </p:nvSpPr>
        <p:spPr/>
        <p:txBody>
          <a:bodyPr/>
          <a:lstStyle/>
          <a:p>
            <a:fld id="{74FF9159-C67C-4C1B-88E3-1706C5186037}" type="slidenum">
              <a:rPr lang="en-US" smtClean="0"/>
              <a:t>11</a:t>
            </a:fld>
            <a:endParaRPr lang="en-US"/>
          </a:p>
        </p:txBody>
      </p:sp>
      <p:pic>
        <p:nvPicPr>
          <p:cNvPr id="11" name="Picture 10">
            <a:extLst>
              <a:ext uri="{FF2B5EF4-FFF2-40B4-BE49-F238E27FC236}">
                <a16:creationId xmlns:a16="http://schemas.microsoft.com/office/drawing/2014/main" id="{44B2ECA4-7A64-2ED2-25E1-848977942C83}"/>
              </a:ext>
            </a:extLst>
          </p:cNvPr>
          <p:cNvPicPr>
            <a:picLocks noChangeAspect="1"/>
          </p:cNvPicPr>
          <p:nvPr/>
        </p:nvPicPr>
        <p:blipFill>
          <a:blip r:embed="rId3"/>
          <a:stretch>
            <a:fillRect/>
          </a:stretch>
        </p:blipFill>
        <p:spPr>
          <a:xfrm>
            <a:off x="1833831" y="2833651"/>
            <a:ext cx="8534871" cy="3260513"/>
          </a:xfrm>
          <a:prstGeom prst="rect">
            <a:avLst/>
          </a:prstGeom>
        </p:spPr>
      </p:pic>
      <p:grpSp>
        <p:nvGrpSpPr>
          <p:cNvPr id="43" name="Group 42">
            <a:extLst>
              <a:ext uri="{FF2B5EF4-FFF2-40B4-BE49-F238E27FC236}">
                <a16:creationId xmlns:a16="http://schemas.microsoft.com/office/drawing/2014/main" id="{4E0ED513-EDD0-9B9A-F31A-7C4DB14BEBAC}"/>
              </a:ext>
            </a:extLst>
          </p:cNvPr>
          <p:cNvGrpSpPr/>
          <p:nvPr/>
        </p:nvGrpSpPr>
        <p:grpSpPr>
          <a:xfrm>
            <a:off x="1611011" y="2980156"/>
            <a:ext cx="7013139" cy="2619242"/>
            <a:chOff x="1329612" y="3326523"/>
            <a:chExt cx="7013139" cy="2619242"/>
          </a:xfrm>
        </p:grpSpPr>
        <p:sp>
          <p:nvSpPr>
            <p:cNvPr id="12" name="TextBox 11">
              <a:extLst>
                <a:ext uri="{FF2B5EF4-FFF2-40B4-BE49-F238E27FC236}">
                  <a16:creationId xmlns:a16="http://schemas.microsoft.com/office/drawing/2014/main" id="{D797826A-D35A-B4C4-281C-C19E457E0A8E}"/>
                </a:ext>
              </a:extLst>
            </p:cNvPr>
            <p:cNvSpPr txBox="1"/>
            <p:nvPr/>
          </p:nvSpPr>
          <p:spPr>
            <a:xfrm>
              <a:off x="1329612" y="5607211"/>
              <a:ext cx="648960" cy="338554"/>
            </a:xfrm>
            <a:prstGeom prst="rect">
              <a:avLst/>
            </a:prstGeom>
            <a:noFill/>
          </p:spPr>
          <p:txBody>
            <a:bodyPr wrap="none" rtlCol="0">
              <a:spAutoFit/>
            </a:bodyPr>
            <a:lstStyle/>
            <a:p>
              <a:r>
                <a:rPr lang="en-US" sz="1600" dirty="0"/>
                <a:t>Day 1</a:t>
              </a:r>
            </a:p>
          </p:txBody>
        </p:sp>
        <p:sp>
          <p:nvSpPr>
            <p:cNvPr id="13" name="TextBox 12">
              <a:extLst>
                <a:ext uri="{FF2B5EF4-FFF2-40B4-BE49-F238E27FC236}">
                  <a16:creationId xmlns:a16="http://schemas.microsoft.com/office/drawing/2014/main" id="{44CEEABB-148D-972A-7AD8-F4E90300D202}"/>
                </a:ext>
              </a:extLst>
            </p:cNvPr>
            <p:cNvSpPr txBox="1"/>
            <p:nvPr/>
          </p:nvSpPr>
          <p:spPr>
            <a:xfrm>
              <a:off x="4305078" y="5607211"/>
              <a:ext cx="648960" cy="338554"/>
            </a:xfrm>
            <a:prstGeom prst="rect">
              <a:avLst/>
            </a:prstGeom>
            <a:noFill/>
          </p:spPr>
          <p:txBody>
            <a:bodyPr wrap="none" rtlCol="0">
              <a:spAutoFit/>
            </a:bodyPr>
            <a:lstStyle/>
            <a:p>
              <a:r>
                <a:rPr lang="en-US" sz="1600" dirty="0"/>
                <a:t>Day 2</a:t>
              </a:r>
            </a:p>
          </p:txBody>
        </p:sp>
        <p:sp>
          <p:nvSpPr>
            <p:cNvPr id="14" name="TextBox 13">
              <a:extLst>
                <a:ext uri="{FF2B5EF4-FFF2-40B4-BE49-F238E27FC236}">
                  <a16:creationId xmlns:a16="http://schemas.microsoft.com/office/drawing/2014/main" id="{135EB8C8-A5AF-E87C-1595-CB204A5CF02F}"/>
                </a:ext>
              </a:extLst>
            </p:cNvPr>
            <p:cNvSpPr txBox="1"/>
            <p:nvPr/>
          </p:nvSpPr>
          <p:spPr>
            <a:xfrm>
              <a:off x="7196191" y="5607211"/>
              <a:ext cx="648960" cy="338554"/>
            </a:xfrm>
            <a:prstGeom prst="rect">
              <a:avLst/>
            </a:prstGeom>
            <a:noFill/>
          </p:spPr>
          <p:txBody>
            <a:bodyPr wrap="none" rtlCol="0">
              <a:spAutoFit/>
            </a:bodyPr>
            <a:lstStyle/>
            <a:p>
              <a:r>
                <a:rPr lang="en-US" sz="1600" dirty="0"/>
                <a:t>Day 3</a:t>
              </a:r>
            </a:p>
          </p:txBody>
        </p:sp>
        <p:cxnSp>
          <p:nvCxnSpPr>
            <p:cNvPr id="16" name="Straight Connector 15">
              <a:extLst>
                <a:ext uri="{FF2B5EF4-FFF2-40B4-BE49-F238E27FC236}">
                  <a16:creationId xmlns:a16="http://schemas.microsoft.com/office/drawing/2014/main" id="{E18D9AD0-BD2B-2FF8-C710-CC0BE8E9890D}"/>
                </a:ext>
              </a:extLst>
            </p:cNvPr>
            <p:cNvCxnSpPr>
              <a:cxnSpLocks/>
            </p:cNvCxnSpPr>
            <p:nvPr/>
          </p:nvCxnSpPr>
          <p:spPr>
            <a:xfrm flipV="1">
              <a:off x="2144110" y="3326523"/>
              <a:ext cx="299545" cy="1269453"/>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572A8FB-547B-9185-5634-89A7FFF3AE46}"/>
                </a:ext>
              </a:extLst>
            </p:cNvPr>
            <p:cNvCxnSpPr>
              <a:cxnSpLocks/>
            </p:cNvCxnSpPr>
            <p:nvPr/>
          </p:nvCxnSpPr>
          <p:spPr>
            <a:xfrm>
              <a:off x="2144110" y="4773776"/>
              <a:ext cx="307428" cy="255423"/>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00F339E-26DF-B0D9-5C6E-6988E31F45DB}"/>
                </a:ext>
              </a:extLst>
            </p:cNvPr>
            <p:cNvCxnSpPr>
              <a:cxnSpLocks/>
            </p:cNvCxnSpPr>
            <p:nvPr/>
          </p:nvCxnSpPr>
          <p:spPr>
            <a:xfrm flipV="1">
              <a:off x="5115910" y="3326523"/>
              <a:ext cx="299545" cy="1269453"/>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99C6159-9B5E-8A85-7A59-5A95288C718E}"/>
                </a:ext>
              </a:extLst>
            </p:cNvPr>
            <p:cNvCxnSpPr>
              <a:cxnSpLocks/>
            </p:cNvCxnSpPr>
            <p:nvPr/>
          </p:nvCxnSpPr>
          <p:spPr>
            <a:xfrm>
              <a:off x="5115910" y="4773776"/>
              <a:ext cx="307428" cy="255423"/>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0B121B6-4FD5-8040-231D-C337BFE7D44B}"/>
                </a:ext>
              </a:extLst>
            </p:cNvPr>
            <p:cNvCxnSpPr>
              <a:cxnSpLocks/>
            </p:cNvCxnSpPr>
            <p:nvPr/>
          </p:nvCxnSpPr>
          <p:spPr>
            <a:xfrm flipV="1">
              <a:off x="8035323" y="3326523"/>
              <a:ext cx="299545" cy="1269453"/>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13C335C-5025-B7BC-E1DF-9848EB54E93C}"/>
                </a:ext>
              </a:extLst>
            </p:cNvPr>
            <p:cNvCxnSpPr>
              <a:cxnSpLocks/>
            </p:cNvCxnSpPr>
            <p:nvPr/>
          </p:nvCxnSpPr>
          <p:spPr>
            <a:xfrm>
              <a:off x="8035323" y="4773776"/>
              <a:ext cx="307428" cy="255423"/>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4655BCFB-F7A7-5D02-95D0-7744EDE32830}"/>
              </a:ext>
            </a:extLst>
          </p:cNvPr>
          <p:cNvGrpSpPr/>
          <p:nvPr/>
        </p:nvGrpSpPr>
        <p:grpSpPr>
          <a:xfrm>
            <a:off x="3734047" y="3718914"/>
            <a:ext cx="5754414" cy="1911262"/>
            <a:chOff x="3452648" y="4065281"/>
            <a:chExt cx="5754414" cy="1911262"/>
          </a:xfrm>
        </p:grpSpPr>
        <p:cxnSp>
          <p:nvCxnSpPr>
            <p:cNvPr id="28" name="Straight Arrow Connector 27">
              <a:extLst>
                <a:ext uri="{FF2B5EF4-FFF2-40B4-BE49-F238E27FC236}">
                  <a16:creationId xmlns:a16="http://schemas.microsoft.com/office/drawing/2014/main" id="{33145B74-FF2B-036D-0184-BD0191BC51D5}"/>
                </a:ext>
              </a:extLst>
            </p:cNvPr>
            <p:cNvCxnSpPr/>
            <p:nvPr/>
          </p:nvCxnSpPr>
          <p:spPr>
            <a:xfrm flipH="1" flipV="1">
              <a:off x="3452648" y="4595976"/>
              <a:ext cx="2766849" cy="1011235"/>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00D7C799-7624-2AA5-5B57-B50B7DF60C00}"/>
                </a:ext>
              </a:extLst>
            </p:cNvPr>
            <p:cNvCxnSpPr/>
            <p:nvPr/>
          </p:nvCxnSpPr>
          <p:spPr>
            <a:xfrm flipV="1">
              <a:off x="6219497" y="4666592"/>
              <a:ext cx="141889" cy="940619"/>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3F0CBE63-0450-36BA-B2DE-21DE63A8F6AF}"/>
                </a:ext>
              </a:extLst>
            </p:cNvPr>
            <p:cNvCxnSpPr/>
            <p:nvPr/>
          </p:nvCxnSpPr>
          <p:spPr>
            <a:xfrm flipV="1">
              <a:off x="6219497" y="4666592"/>
              <a:ext cx="2987565" cy="940619"/>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D3387DA0-69B5-5540-E4EE-E0AC82A8C827}"/>
                </a:ext>
              </a:extLst>
            </p:cNvPr>
            <p:cNvCxnSpPr/>
            <p:nvPr/>
          </p:nvCxnSpPr>
          <p:spPr>
            <a:xfrm flipV="1">
              <a:off x="6219497" y="4065281"/>
              <a:ext cx="2814144" cy="1541930"/>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DE29D33C-2C93-0E1A-C99D-B9A5B99655E4}"/>
                </a:ext>
              </a:extLst>
            </p:cNvPr>
            <p:cNvSpPr txBox="1"/>
            <p:nvPr/>
          </p:nvSpPr>
          <p:spPr>
            <a:xfrm>
              <a:off x="5789003" y="5576433"/>
              <a:ext cx="1000595" cy="400110"/>
            </a:xfrm>
            <a:prstGeom prst="rect">
              <a:avLst/>
            </a:prstGeom>
            <a:noFill/>
          </p:spPr>
          <p:txBody>
            <a:bodyPr wrap="none" rtlCol="0">
              <a:spAutoFit/>
            </a:bodyPr>
            <a:lstStyle/>
            <a:p>
              <a:r>
                <a:rPr lang="en-US" sz="2000" dirty="0">
                  <a:solidFill>
                    <a:srgbClr val="FF0000"/>
                  </a:solidFill>
                </a:rPr>
                <a:t>handles</a:t>
              </a:r>
            </a:p>
          </p:txBody>
        </p:sp>
      </p:grpSp>
      <p:grpSp>
        <p:nvGrpSpPr>
          <p:cNvPr id="41" name="Group 40">
            <a:extLst>
              <a:ext uri="{FF2B5EF4-FFF2-40B4-BE49-F238E27FC236}">
                <a16:creationId xmlns:a16="http://schemas.microsoft.com/office/drawing/2014/main" id="{0D81F6F4-6C5B-559C-6260-E36C17360C75}"/>
              </a:ext>
            </a:extLst>
          </p:cNvPr>
          <p:cNvGrpSpPr/>
          <p:nvPr/>
        </p:nvGrpSpPr>
        <p:grpSpPr>
          <a:xfrm>
            <a:off x="2922123" y="2428645"/>
            <a:ext cx="7107122" cy="1371317"/>
            <a:chOff x="2640724" y="2775012"/>
            <a:chExt cx="7107122" cy="1371317"/>
          </a:xfrm>
        </p:grpSpPr>
        <p:sp>
          <p:nvSpPr>
            <p:cNvPr id="36" name="Oval 35">
              <a:extLst>
                <a:ext uri="{FF2B5EF4-FFF2-40B4-BE49-F238E27FC236}">
                  <a16:creationId xmlns:a16="http://schemas.microsoft.com/office/drawing/2014/main" id="{2DE0BBE8-CC8B-C55B-AF7A-05F06AB2CE83}"/>
                </a:ext>
              </a:extLst>
            </p:cNvPr>
            <p:cNvSpPr/>
            <p:nvPr/>
          </p:nvSpPr>
          <p:spPr>
            <a:xfrm>
              <a:off x="2640724" y="3704896"/>
              <a:ext cx="394609" cy="27589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AE115E-9463-1736-157F-488E3911FEF9}"/>
                </a:ext>
              </a:extLst>
            </p:cNvPr>
            <p:cNvSpPr/>
            <p:nvPr/>
          </p:nvSpPr>
          <p:spPr>
            <a:xfrm>
              <a:off x="5655201" y="3618186"/>
              <a:ext cx="394609" cy="36260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523834-0A0C-1BF6-86DB-5C3143C52500}"/>
                </a:ext>
              </a:extLst>
            </p:cNvPr>
            <p:cNvSpPr/>
            <p:nvPr/>
          </p:nvSpPr>
          <p:spPr>
            <a:xfrm>
              <a:off x="8619172" y="3630338"/>
              <a:ext cx="394609" cy="36260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936BA0B-187E-28E6-3208-2B1D463E6BC9}"/>
                </a:ext>
              </a:extLst>
            </p:cNvPr>
            <p:cNvSpPr/>
            <p:nvPr/>
          </p:nvSpPr>
          <p:spPr>
            <a:xfrm>
              <a:off x="9353237" y="3449034"/>
              <a:ext cx="394609" cy="69729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1035738-259B-CA4E-FCC0-098140E9F8FF}"/>
                </a:ext>
              </a:extLst>
            </p:cNvPr>
            <p:cNvSpPr txBox="1"/>
            <p:nvPr/>
          </p:nvSpPr>
          <p:spPr>
            <a:xfrm>
              <a:off x="5110795" y="2775012"/>
              <a:ext cx="1483419" cy="400110"/>
            </a:xfrm>
            <a:prstGeom prst="rect">
              <a:avLst/>
            </a:prstGeom>
            <a:noFill/>
          </p:spPr>
          <p:txBody>
            <a:bodyPr wrap="none" rtlCol="0">
              <a:spAutoFit/>
            </a:bodyPr>
            <a:lstStyle/>
            <a:p>
              <a:r>
                <a:rPr lang="en-US" sz="2000" dirty="0">
                  <a:solidFill>
                    <a:srgbClr val="00B0F0"/>
                  </a:solidFill>
                </a:rPr>
                <a:t>components</a:t>
              </a:r>
            </a:p>
          </p:txBody>
        </p:sp>
      </p:grpSp>
    </p:spTree>
    <p:extLst>
      <p:ext uri="{BB962C8B-B14F-4D97-AF65-F5344CB8AC3E}">
        <p14:creationId xmlns:p14="http://schemas.microsoft.com/office/powerpoint/2010/main" val="2330269134"/>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C1DDB-222B-C13E-BCDC-A7C585905D0A}"/>
              </a:ext>
            </a:extLst>
          </p:cNvPr>
          <p:cNvSpPr>
            <a:spLocks noGrp="1"/>
          </p:cNvSpPr>
          <p:nvPr>
            <p:ph type="title"/>
          </p:nvPr>
        </p:nvSpPr>
        <p:spPr/>
        <p:txBody>
          <a:bodyPr/>
          <a:lstStyle/>
          <a:p>
            <a:r>
              <a:rPr lang="en-US" dirty="0"/>
              <a:t>Goal</a:t>
            </a:r>
          </a:p>
        </p:txBody>
      </p:sp>
      <p:sp>
        <p:nvSpPr>
          <p:cNvPr id="3" name="Content Placeholder 2">
            <a:extLst>
              <a:ext uri="{FF2B5EF4-FFF2-40B4-BE49-F238E27FC236}">
                <a16:creationId xmlns:a16="http://schemas.microsoft.com/office/drawing/2014/main" id="{1902A93E-E205-ED3B-C7E1-AB97F2182D84}"/>
              </a:ext>
            </a:extLst>
          </p:cNvPr>
          <p:cNvSpPr>
            <a:spLocks noGrp="1"/>
          </p:cNvSpPr>
          <p:nvPr>
            <p:ph idx="1"/>
          </p:nvPr>
        </p:nvSpPr>
        <p:spPr>
          <a:xfrm>
            <a:off x="463554" y="1587380"/>
            <a:ext cx="9487842" cy="4648200"/>
          </a:xfrm>
        </p:spPr>
        <p:txBody>
          <a:bodyPr/>
          <a:lstStyle/>
          <a:p>
            <a:r>
              <a:rPr lang="en-US" dirty="0"/>
              <a:t>Remove unwanted topological features in reconstructed shapes</a:t>
            </a:r>
          </a:p>
          <a:p>
            <a:pPr lvl="1"/>
            <a:r>
              <a:rPr lang="en-US" dirty="0">
                <a:solidFill>
                  <a:srgbClr val="00B050"/>
                </a:solidFill>
              </a:rPr>
              <a:t>Maintain nesting </a:t>
            </a:r>
            <a:r>
              <a:rPr lang="en-US" dirty="0">
                <a:solidFill>
                  <a:schemeClr val="tx1"/>
                </a:solidFill>
              </a:rPr>
              <a:t>(necessary for defining layers or modeling root growth)</a:t>
            </a:r>
          </a:p>
        </p:txBody>
      </p:sp>
      <p:sp>
        <p:nvSpPr>
          <p:cNvPr id="4" name="Slide Number Placeholder 3">
            <a:extLst>
              <a:ext uri="{FF2B5EF4-FFF2-40B4-BE49-F238E27FC236}">
                <a16:creationId xmlns:a16="http://schemas.microsoft.com/office/drawing/2014/main" id="{8A5D737B-5A33-E10B-4CE0-B0EC9EC396CE}"/>
              </a:ext>
            </a:extLst>
          </p:cNvPr>
          <p:cNvSpPr>
            <a:spLocks noGrp="1"/>
          </p:cNvSpPr>
          <p:nvPr>
            <p:ph type="sldNum" sz="quarter" idx="10"/>
          </p:nvPr>
        </p:nvSpPr>
        <p:spPr/>
        <p:txBody>
          <a:bodyPr/>
          <a:lstStyle/>
          <a:p>
            <a:fld id="{74FF9159-C67C-4C1B-88E3-1706C5186037}" type="slidenum">
              <a:rPr lang="en-US" smtClean="0"/>
              <a:t>12</a:t>
            </a:fld>
            <a:endParaRPr lang="en-US"/>
          </a:p>
        </p:txBody>
      </p:sp>
      <p:grpSp>
        <p:nvGrpSpPr>
          <p:cNvPr id="5" name="Group 4">
            <a:extLst>
              <a:ext uri="{FF2B5EF4-FFF2-40B4-BE49-F238E27FC236}">
                <a16:creationId xmlns:a16="http://schemas.microsoft.com/office/drawing/2014/main" id="{ADCF98CD-E7F8-DA40-4428-F5CD84C22C36}"/>
              </a:ext>
            </a:extLst>
          </p:cNvPr>
          <p:cNvGrpSpPr/>
          <p:nvPr/>
        </p:nvGrpSpPr>
        <p:grpSpPr>
          <a:xfrm>
            <a:off x="1346540" y="3028028"/>
            <a:ext cx="3389566" cy="3267938"/>
            <a:chOff x="6810430" y="2946492"/>
            <a:chExt cx="3556623" cy="3429001"/>
          </a:xfrm>
        </p:grpSpPr>
        <p:pic>
          <p:nvPicPr>
            <p:cNvPr id="6" name="Picture 5">
              <a:extLst>
                <a:ext uri="{FF2B5EF4-FFF2-40B4-BE49-F238E27FC236}">
                  <a16:creationId xmlns:a16="http://schemas.microsoft.com/office/drawing/2014/main" id="{6A4B104B-1515-8E03-056E-F91241BFE537}"/>
                </a:ext>
              </a:extLst>
            </p:cNvPr>
            <p:cNvPicPr>
              <a:picLocks noChangeAspect="1"/>
            </p:cNvPicPr>
            <p:nvPr/>
          </p:nvPicPr>
          <p:blipFill>
            <a:blip r:embed="rId3"/>
            <a:stretch>
              <a:fillRect/>
            </a:stretch>
          </p:blipFill>
          <p:spPr>
            <a:xfrm>
              <a:off x="6810430" y="2946492"/>
              <a:ext cx="944401" cy="3429001"/>
            </a:xfrm>
            <a:prstGeom prst="rect">
              <a:avLst/>
            </a:prstGeom>
          </p:spPr>
        </p:pic>
        <p:pic>
          <p:nvPicPr>
            <p:cNvPr id="7" name="Picture 6">
              <a:extLst>
                <a:ext uri="{FF2B5EF4-FFF2-40B4-BE49-F238E27FC236}">
                  <a16:creationId xmlns:a16="http://schemas.microsoft.com/office/drawing/2014/main" id="{4C91ED43-4F4B-E35C-2C67-751CB97BB6C2}"/>
                </a:ext>
              </a:extLst>
            </p:cNvPr>
            <p:cNvPicPr>
              <a:picLocks noChangeAspect="1"/>
            </p:cNvPicPr>
            <p:nvPr/>
          </p:nvPicPr>
          <p:blipFill>
            <a:blip r:embed="rId4"/>
            <a:stretch>
              <a:fillRect/>
            </a:stretch>
          </p:blipFill>
          <p:spPr>
            <a:xfrm>
              <a:off x="8116541" y="2946492"/>
              <a:ext cx="944401" cy="3429001"/>
            </a:xfrm>
            <a:prstGeom prst="rect">
              <a:avLst/>
            </a:prstGeom>
          </p:spPr>
        </p:pic>
        <p:pic>
          <p:nvPicPr>
            <p:cNvPr id="8" name="Picture 7">
              <a:extLst>
                <a:ext uri="{FF2B5EF4-FFF2-40B4-BE49-F238E27FC236}">
                  <a16:creationId xmlns:a16="http://schemas.microsoft.com/office/drawing/2014/main" id="{934433A6-4CB5-7280-63A8-8E6587F21047}"/>
                </a:ext>
              </a:extLst>
            </p:cNvPr>
            <p:cNvPicPr>
              <a:picLocks noChangeAspect="1"/>
            </p:cNvPicPr>
            <p:nvPr/>
          </p:nvPicPr>
          <p:blipFill>
            <a:blip r:embed="rId5"/>
            <a:stretch>
              <a:fillRect/>
            </a:stretch>
          </p:blipFill>
          <p:spPr>
            <a:xfrm>
              <a:off x="9422652" y="2946492"/>
              <a:ext cx="944401" cy="3429001"/>
            </a:xfrm>
            <a:prstGeom prst="rect">
              <a:avLst/>
            </a:prstGeom>
          </p:spPr>
        </p:pic>
      </p:grpSp>
      <p:grpSp>
        <p:nvGrpSpPr>
          <p:cNvPr id="16" name="Group 15">
            <a:extLst>
              <a:ext uri="{FF2B5EF4-FFF2-40B4-BE49-F238E27FC236}">
                <a16:creationId xmlns:a16="http://schemas.microsoft.com/office/drawing/2014/main" id="{F22331D3-15D6-1213-3679-68F9CD4831A3}"/>
              </a:ext>
            </a:extLst>
          </p:cNvPr>
          <p:cNvGrpSpPr/>
          <p:nvPr/>
        </p:nvGrpSpPr>
        <p:grpSpPr>
          <a:xfrm>
            <a:off x="5690374" y="3332022"/>
            <a:ext cx="5269899" cy="2085146"/>
            <a:chOff x="4055374" y="3162467"/>
            <a:chExt cx="7381416" cy="2920611"/>
          </a:xfrm>
        </p:grpSpPr>
        <p:pic>
          <p:nvPicPr>
            <p:cNvPr id="13" name="Picture 12">
              <a:extLst>
                <a:ext uri="{FF2B5EF4-FFF2-40B4-BE49-F238E27FC236}">
                  <a16:creationId xmlns:a16="http://schemas.microsoft.com/office/drawing/2014/main" id="{6F30913F-1A8B-0A84-CF96-4161E3EFA648}"/>
                </a:ext>
              </a:extLst>
            </p:cNvPr>
            <p:cNvPicPr>
              <a:picLocks noChangeAspect="1"/>
            </p:cNvPicPr>
            <p:nvPr/>
          </p:nvPicPr>
          <p:blipFill>
            <a:blip r:embed="rId6"/>
            <a:stretch>
              <a:fillRect/>
            </a:stretch>
          </p:blipFill>
          <p:spPr>
            <a:xfrm rot="5400000">
              <a:off x="3727348" y="3490493"/>
              <a:ext cx="2877805" cy="2221753"/>
            </a:xfrm>
            <a:prstGeom prst="rect">
              <a:avLst/>
            </a:prstGeom>
          </p:spPr>
        </p:pic>
        <p:pic>
          <p:nvPicPr>
            <p:cNvPr id="14" name="Picture 13">
              <a:extLst>
                <a:ext uri="{FF2B5EF4-FFF2-40B4-BE49-F238E27FC236}">
                  <a16:creationId xmlns:a16="http://schemas.microsoft.com/office/drawing/2014/main" id="{B8FF2C14-6627-64D0-7A1D-4BAB9AACC990}"/>
                </a:ext>
              </a:extLst>
            </p:cNvPr>
            <p:cNvPicPr>
              <a:picLocks noChangeAspect="1"/>
            </p:cNvPicPr>
            <p:nvPr/>
          </p:nvPicPr>
          <p:blipFill rotWithShape="1">
            <a:blip r:embed="rId7"/>
            <a:srcRect l="1324"/>
            <a:stretch/>
          </p:blipFill>
          <p:spPr>
            <a:xfrm rot="5400000">
              <a:off x="6229996" y="3456111"/>
              <a:ext cx="2877805" cy="2376121"/>
            </a:xfrm>
            <a:prstGeom prst="rect">
              <a:avLst/>
            </a:prstGeom>
          </p:spPr>
        </p:pic>
        <p:pic>
          <p:nvPicPr>
            <p:cNvPr id="15" name="Picture 14">
              <a:extLst>
                <a:ext uri="{FF2B5EF4-FFF2-40B4-BE49-F238E27FC236}">
                  <a16:creationId xmlns:a16="http://schemas.microsoft.com/office/drawing/2014/main" id="{35D9A44A-D913-7264-0127-5EC8045FCA61}"/>
                </a:ext>
              </a:extLst>
            </p:cNvPr>
            <p:cNvPicPr>
              <a:picLocks noChangeAspect="1"/>
            </p:cNvPicPr>
            <p:nvPr/>
          </p:nvPicPr>
          <p:blipFill rotWithShape="1">
            <a:blip r:embed="rId8"/>
            <a:srcRect l="1324" t="231"/>
            <a:stretch/>
          </p:blipFill>
          <p:spPr>
            <a:xfrm rot="5400000">
              <a:off x="8809828" y="3456116"/>
              <a:ext cx="2877804" cy="2376120"/>
            </a:xfrm>
            <a:prstGeom prst="rect">
              <a:avLst/>
            </a:prstGeom>
          </p:spPr>
        </p:pic>
      </p:grpSp>
      <p:grpSp>
        <p:nvGrpSpPr>
          <p:cNvPr id="9" name="Group 8">
            <a:extLst>
              <a:ext uri="{FF2B5EF4-FFF2-40B4-BE49-F238E27FC236}">
                <a16:creationId xmlns:a16="http://schemas.microsoft.com/office/drawing/2014/main" id="{115EFEE2-085C-9C01-15F5-E3DE4345E331}"/>
              </a:ext>
            </a:extLst>
          </p:cNvPr>
          <p:cNvGrpSpPr/>
          <p:nvPr/>
        </p:nvGrpSpPr>
        <p:grpSpPr>
          <a:xfrm>
            <a:off x="2192796" y="3777086"/>
            <a:ext cx="7192688" cy="784830"/>
            <a:chOff x="2192796" y="3777086"/>
            <a:chExt cx="7192688" cy="784830"/>
          </a:xfrm>
        </p:grpSpPr>
        <mc:AlternateContent xmlns:mc="http://schemas.openxmlformats.org/markup-compatibility/2006" xmlns:a14="http://schemas.microsoft.com/office/drawing/2010/main">
          <mc:Choice Requires="a14">
            <p:sp>
              <p:nvSpPr>
                <p:cNvPr id="17" name="TextBox 16"/>
                <p:cNvSpPr txBox="1"/>
                <p:nvPr/>
              </p:nvSpPr>
              <p:spPr>
                <a:xfrm>
                  <a:off x="2192796" y="4038696"/>
                  <a:ext cx="5341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192796" y="4038696"/>
                  <a:ext cx="534121"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410596" y="4038696"/>
                  <a:ext cx="5341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410596" y="4038696"/>
                  <a:ext cx="534121"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7099442" y="3777086"/>
                  <a:ext cx="5341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099442" y="3777086"/>
                  <a:ext cx="534121"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8851363" y="3777086"/>
                  <a:ext cx="5341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851363" y="3777086"/>
                  <a:ext cx="534121" cy="523220"/>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924015478"/>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4A828-747E-407E-7656-046A51BF8F91}"/>
              </a:ext>
            </a:extLst>
          </p:cNvPr>
          <p:cNvSpPr>
            <a:spLocks noGrp="1"/>
          </p:cNvSpPr>
          <p:nvPr>
            <p:ph type="title"/>
          </p:nvPr>
        </p:nvSpPr>
        <p:spPr/>
        <p:txBody>
          <a:bodyPr/>
          <a:lstStyle/>
          <a:p>
            <a:r>
              <a:rPr lang="en-US" dirty="0"/>
              <a:t>Previous Works</a:t>
            </a:r>
          </a:p>
        </p:txBody>
      </p:sp>
      <p:sp>
        <p:nvSpPr>
          <p:cNvPr id="3" name="Content Placeholder 2">
            <a:extLst>
              <a:ext uri="{FF2B5EF4-FFF2-40B4-BE49-F238E27FC236}">
                <a16:creationId xmlns:a16="http://schemas.microsoft.com/office/drawing/2014/main" id="{66027F42-28E7-3C99-63AB-AF4DBC75788B}"/>
              </a:ext>
            </a:extLst>
          </p:cNvPr>
          <p:cNvSpPr>
            <a:spLocks noGrp="1"/>
          </p:cNvSpPr>
          <p:nvPr>
            <p:ph idx="1"/>
          </p:nvPr>
        </p:nvSpPr>
        <p:spPr>
          <a:xfrm>
            <a:off x="463552" y="1587380"/>
            <a:ext cx="5640365" cy="4648200"/>
          </a:xfrm>
        </p:spPr>
        <p:txBody>
          <a:bodyPr/>
          <a:lstStyle/>
          <a:p>
            <a:r>
              <a:rPr lang="en-US" dirty="0"/>
              <a:t>Simplifying the topology of one shape</a:t>
            </a:r>
          </a:p>
          <a:p>
            <a:pPr lvl="1"/>
            <a:r>
              <a:rPr lang="en-US" dirty="0"/>
              <a:t>Removing handles </a:t>
            </a:r>
            <a:r>
              <a:rPr lang="en-US" sz="1600" dirty="0"/>
              <a:t>[Shattuck 01; Han 02; Wood 04; Chen 06; Zhou 07; </a:t>
            </a:r>
            <a:r>
              <a:rPr lang="en-US" sz="1600" dirty="0" err="1"/>
              <a:t>Segonne</a:t>
            </a:r>
            <a:r>
              <a:rPr lang="en-US" sz="1600" dirty="0"/>
              <a:t> 07]</a:t>
            </a:r>
            <a:endParaRPr lang="en-US" dirty="0"/>
          </a:p>
          <a:p>
            <a:pPr lvl="1"/>
            <a:r>
              <a:rPr lang="en-US" dirty="0"/>
              <a:t>Removing all features</a:t>
            </a:r>
          </a:p>
          <a:p>
            <a:pPr lvl="2"/>
            <a:r>
              <a:rPr lang="en-US" dirty="0"/>
              <a:t>Morphological opening/closing [</a:t>
            </a:r>
            <a:r>
              <a:rPr lang="en-US" dirty="0" err="1"/>
              <a:t>Nooruddin</a:t>
            </a:r>
            <a:r>
              <a:rPr lang="en-US" dirty="0"/>
              <a:t> 03]</a:t>
            </a:r>
          </a:p>
          <a:p>
            <a:pPr lvl="2"/>
            <a:r>
              <a:rPr lang="en-US" dirty="0"/>
              <a:t>Inflation and deflation [</a:t>
            </a:r>
            <a:r>
              <a:rPr lang="en-US" dirty="0" err="1"/>
              <a:t>Kriegeskorte</a:t>
            </a:r>
            <a:r>
              <a:rPr lang="en-US" dirty="0"/>
              <a:t> 01; Bischoff 02; </a:t>
            </a:r>
            <a:r>
              <a:rPr lang="en-US" dirty="0" err="1"/>
              <a:t>Szymczak</a:t>
            </a:r>
            <a:r>
              <a:rPr lang="en-US" dirty="0"/>
              <a:t> 03]</a:t>
            </a:r>
          </a:p>
          <a:p>
            <a:pPr lvl="2"/>
            <a:r>
              <a:rPr lang="en-US" dirty="0"/>
              <a:t>Local heuristics [Ju 07]</a:t>
            </a:r>
          </a:p>
          <a:p>
            <a:pPr lvl="2"/>
            <a:r>
              <a:rPr lang="en-US" dirty="0"/>
              <a:t>Global optimization [Zeng 20]</a:t>
            </a:r>
          </a:p>
        </p:txBody>
      </p:sp>
      <p:sp>
        <p:nvSpPr>
          <p:cNvPr id="4" name="Slide Number Placeholder 3">
            <a:extLst>
              <a:ext uri="{FF2B5EF4-FFF2-40B4-BE49-F238E27FC236}">
                <a16:creationId xmlns:a16="http://schemas.microsoft.com/office/drawing/2014/main" id="{1214F2E8-D077-23F5-F0A1-99097B021F1C}"/>
              </a:ext>
            </a:extLst>
          </p:cNvPr>
          <p:cNvSpPr>
            <a:spLocks noGrp="1"/>
          </p:cNvSpPr>
          <p:nvPr>
            <p:ph type="sldNum" sz="quarter" idx="10"/>
          </p:nvPr>
        </p:nvSpPr>
        <p:spPr/>
        <p:txBody>
          <a:bodyPr/>
          <a:lstStyle/>
          <a:p>
            <a:fld id="{74FF9159-C67C-4C1B-88E3-1706C5186037}" type="slidenum">
              <a:rPr lang="en-US" smtClean="0"/>
              <a:t>13</a:t>
            </a:fld>
            <a:endParaRPr lang="en-US" dirty="0"/>
          </a:p>
        </p:txBody>
      </p:sp>
      <p:grpSp>
        <p:nvGrpSpPr>
          <p:cNvPr id="26" name="Group 25"/>
          <p:cNvGrpSpPr/>
          <p:nvPr/>
        </p:nvGrpSpPr>
        <p:grpSpPr>
          <a:xfrm>
            <a:off x="8915511" y="3639531"/>
            <a:ext cx="1565155" cy="2884318"/>
            <a:chOff x="9816675" y="2348822"/>
            <a:chExt cx="1778776" cy="3277985"/>
          </a:xfrm>
        </p:grpSpPr>
        <p:pic>
          <p:nvPicPr>
            <p:cNvPr id="13" name="Picture 12" descr="A picture containing drawing&#10;&#10;Description automatically generated">
              <a:extLst>
                <a:ext uri="{FF2B5EF4-FFF2-40B4-BE49-F238E27FC236}">
                  <a16:creationId xmlns:a16="http://schemas.microsoft.com/office/drawing/2014/main" id="{828523D0-457E-FE47-A14E-B813796123DB}"/>
                </a:ext>
              </a:extLst>
            </p:cNvPr>
            <p:cNvPicPr>
              <a:picLocks noChangeAspect="1"/>
            </p:cNvPicPr>
            <p:nvPr/>
          </p:nvPicPr>
          <p:blipFill rotWithShape="1">
            <a:blip r:embed="rId2">
              <a:alphaModFix/>
            </a:blip>
            <a:srcRect l="10914" t="3697" r="8937" b="7462"/>
            <a:stretch/>
          </p:blipFill>
          <p:spPr>
            <a:xfrm>
              <a:off x="9816675" y="2348822"/>
              <a:ext cx="1778776" cy="2709738"/>
            </a:xfrm>
            <a:prstGeom prst="rect">
              <a:avLst/>
            </a:prstGeom>
          </p:spPr>
        </p:pic>
        <p:sp>
          <p:nvSpPr>
            <p:cNvPr id="17" name="TextBox 16"/>
            <p:cNvSpPr txBox="1"/>
            <p:nvPr/>
          </p:nvSpPr>
          <p:spPr>
            <a:xfrm>
              <a:off x="9891694" y="5072810"/>
              <a:ext cx="1657120" cy="553997"/>
            </a:xfrm>
            <a:prstGeom prst="rect">
              <a:avLst/>
            </a:prstGeom>
            <a:noFill/>
          </p:spPr>
          <p:txBody>
            <a:bodyPr wrap="none" rtlCol="0">
              <a:spAutoFit/>
            </a:bodyPr>
            <a:lstStyle/>
            <a:p>
              <a:pPr algn="ctr"/>
              <a:r>
                <a:rPr lang="en-US" sz="1600" dirty="0"/>
                <a:t>Simply connected</a:t>
              </a:r>
            </a:p>
            <a:p>
              <a:pPr algn="ctr"/>
              <a:r>
                <a:rPr lang="en-US" sz="1400" dirty="0"/>
                <a:t>[Zeng 20]</a:t>
              </a:r>
            </a:p>
          </p:txBody>
        </p:sp>
      </p:grpSp>
      <p:grpSp>
        <p:nvGrpSpPr>
          <p:cNvPr id="25" name="Group 24"/>
          <p:cNvGrpSpPr/>
          <p:nvPr/>
        </p:nvGrpSpPr>
        <p:grpSpPr>
          <a:xfrm>
            <a:off x="7309262" y="3705967"/>
            <a:ext cx="1493736" cy="2617141"/>
            <a:chOff x="5701885" y="2338252"/>
            <a:chExt cx="1733695" cy="3037566"/>
          </a:xfrm>
        </p:grpSpPr>
        <p:sp>
          <p:nvSpPr>
            <p:cNvPr id="5" name="TextBox 4"/>
            <p:cNvSpPr txBox="1"/>
            <p:nvPr/>
          </p:nvSpPr>
          <p:spPr>
            <a:xfrm>
              <a:off x="6250084" y="5037264"/>
              <a:ext cx="627095" cy="338554"/>
            </a:xfrm>
            <a:prstGeom prst="rect">
              <a:avLst/>
            </a:prstGeom>
            <a:noFill/>
          </p:spPr>
          <p:txBody>
            <a:bodyPr wrap="none" rtlCol="0">
              <a:spAutoFit/>
            </a:bodyPr>
            <a:lstStyle/>
            <a:p>
              <a:r>
                <a:rPr lang="en-US" sz="1600" dirty="0"/>
                <a:t>Input</a:t>
              </a:r>
            </a:p>
          </p:txBody>
        </p:sp>
        <p:pic>
          <p:nvPicPr>
            <p:cNvPr id="6" name="Picture 5" descr="A picture containing drawing&#10;&#10;Description automatically generated">
              <a:extLst>
                <a:ext uri="{FF2B5EF4-FFF2-40B4-BE49-F238E27FC236}">
                  <a16:creationId xmlns:a16="http://schemas.microsoft.com/office/drawing/2014/main" id="{DA1B9979-EB28-CB4D-A0EA-D593429A9260}"/>
                </a:ext>
              </a:extLst>
            </p:cNvPr>
            <p:cNvPicPr>
              <a:picLocks noChangeAspect="1"/>
            </p:cNvPicPr>
            <p:nvPr/>
          </p:nvPicPr>
          <p:blipFill rotWithShape="1">
            <a:blip r:embed="rId3">
              <a:alphaModFix/>
            </a:blip>
            <a:srcRect l="11955" t="4476" r="10150" b="8236"/>
            <a:stretch/>
          </p:blipFill>
          <p:spPr>
            <a:xfrm>
              <a:off x="5701885" y="2338252"/>
              <a:ext cx="1733695" cy="2665660"/>
            </a:xfrm>
            <a:prstGeom prst="rect">
              <a:avLst/>
            </a:prstGeom>
          </p:spPr>
        </p:pic>
      </p:grpSp>
      <p:grpSp>
        <p:nvGrpSpPr>
          <p:cNvPr id="8" name="Group 7"/>
          <p:cNvGrpSpPr/>
          <p:nvPr/>
        </p:nvGrpSpPr>
        <p:grpSpPr>
          <a:xfrm>
            <a:off x="7309261" y="1701075"/>
            <a:ext cx="3188855" cy="1938456"/>
            <a:chOff x="7309261" y="1594222"/>
            <a:chExt cx="3188855" cy="1938456"/>
          </a:xfrm>
        </p:grpSpPr>
        <p:pic>
          <p:nvPicPr>
            <p:cNvPr id="18" name="Picture 17"/>
            <p:cNvPicPr>
              <a:picLocks noChangeAspect="1"/>
            </p:cNvPicPr>
            <p:nvPr/>
          </p:nvPicPr>
          <p:blipFill>
            <a:blip r:embed="rId4"/>
            <a:stretch>
              <a:fillRect/>
            </a:stretch>
          </p:blipFill>
          <p:spPr>
            <a:xfrm>
              <a:off x="7309261" y="1594222"/>
              <a:ext cx="3188855" cy="1685099"/>
            </a:xfrm>
            <a:prstGeom prst="rect">
              <a:avLst/>
            </a:prstGeom>
          </p:spPr>
        </p:pic>
        <p:sp>
          <p:nvSpPr>
            <p:cNvPr id="19" name="Rectangle 18"/>
            <p:cNvSpPr/>
            <p:nvPr/>
          </p:nvSpPr>
          <p:spPr>
            <a:xfrm>
              <a:off x="8410109" y="3224901"/>
              <a:ext cx="1040479" cy="307777"/>
            </a:xfrm>
            <a:prstGeom prst="rect">
              <a:avLst/>
            </a:prstGeom>
          </p:spPr>
          <p:txBody>
            <a:bodyPr wrap="square">
              <a:spAutoFit/>
            </a:bodyPr>
            <a:lstStyle/>
            <a:p>
              <a:pPr algn="ctr"/>
              <a:r>
                <a:rPr lang="en-US" sz="1400" dirty="0"/>
                <a:t>[Wood 04]</a:t>
              </a:r>
            </a:p>
          </p:txBody>
        </p:sp>
      </p:grpSp>
    </p:spTree>
    <p:extLst>
      <p:ext uri="{BB962C8B-B14F-4D97-AF65-F5344CB8AC3E}">
        <p14:creationId xmlns:p14="http://schemas.microsoft.com/office/powerpoint/2010/main" val="2072302202"/>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184260" y="4864439"/>
            <a:ext cx="8657722" cy="1642260"/>
            <a:chOff x="1184260" y="4864439"/>
            <a:chExt cx="8657722" cy="1642260"/>
          </a:xfrm>
        </p:grpSpPr>
        <p:sp>
          <p:nvSpPr>
            <p:cNvPr id="14" name="TextBox 13"/>
            <p:cNvSpPr txBox="1"/>
            <p:nvPr/>
          </p:nvSpPr>
          <p:spPr>
            <a:xfrm>
              <a:off x="1184260" y="5126032"/>
              <a:ext cx="2169120" cy="707886"/>
            </a:xfrm>
            <a:prstGeom prst="rect">
              <a:avLst/>
            </a:prstGeom>
            <a:noFill/>
          </p:spPr>
          <p:txBody>
            <a:bodyPr wrap="none" rtlCol="0">
              <a:spAutoFit/>
            </a:bodyPr>
            <a:lstStyle/>
            <a:p>
              <a:pPr algn="r"/>
              <a:r>
                <a:rPr lang="en-US" sz="2000" dirty="0"/>
                <a:t>Simplified:</a:t>
              </a:r>
            </a:p>
            <a:p>
              <a:pPr algn="r"/>
              <a:r>
                <a:rPr lang="en-US" sz="2000" dirty="0"/>
                <a:t>(simply connected)</a:t>
              </a:r>
            </a:p>
          </p:txBody>
        </p:sp>
        <p:pic>
          <p:nvPicPr>
            <p:cNvPr id="8" name="Picture 7"/>
            <p:cNvPicPr>
              <a:picLocks noChangeAspect="1"/>
            </p:cNvPicPr>
            <p:nvPr/>
          </p:nvPicPr>
          <p:blipFill>
            <a:blip r:embed="rId2"/>
            <a:stretch>
              <a:fillRect/>
            </a:stretch>
          </p:blipFill>
          <p:spPr>
            <a:xfrm>
              <a:off x="3705124" y="4864439"/>
              <a:ext cx="2824253" cy="1587736"/>
            </a:xfrm>
            <a:prstGeom prst="rect">
              <a:avLst/>
            </a:prstGeom>
          </p:spPr>
        </p:pic>
        <p:pic>
          <p:nvPicPr>
            <p:cNvPr id="9" name="Picture 8"/>
            <p:cNvPicPr>
              <a:picLocks noChangeAspect="1"/>
            </p:cNvPicPr>
            <p:nvPr/>
          </p:nvPicPr>
          <p:blipFill>
            <a:blip r:embed="rId3"/>
            <a:stretch>
              <a:fillRect/>
            </a:stretch>
          </p:blipFill>
          <p:spPr>
            <a:xfrm>
              <a:off x="6791324" y="4887035"/>
              <a:ext cx="3050658" cy="1619664"/>
            </a:xfrm>
            <a:prstGeom prst="rect">
              <a:avLst/>
            </a:prstGeom>
          </p:spPr>
        </p:pic>
      </p:grpSp>
      <p:sp>
        <p:nvSpPr>
          <p:cNvPr id="2" name="Title 1">
            <a:extLst>
              <a:ext uri="{FF2B5EF4-FFF2-40B4-BE49-F238E27FC236}">
                <a16:creationId xmlns:a16="http://schemas.microsoft.com/office/drawing/2014/main" id="{145E7D1A-B114-8575-6ADE-B7C7523F29B2}"/>
              </a:ext>
            </a:extLst>
          </p:cNvPr>
          <p:cNvSpPr>
            <a:spLocks noGrp="1"/>
          </p:cNvSpPr>
          <p:nvPr>
            <p:ph type="title"/>
          </p:nvPr>
        </p:nvSpPr>
        <p:spPr/>
        <p:txBody>
          <a:bodyPr/>
          <a:lstStyle/>
          <a:p>
            <a:r>
              <a:rPr lang="en-US" dirty="0"/>
              <a:t>Previous Works</a:t>
            </a:r>
          </a:p>
        </p:txBody>
      </p:sp>
      <p:sp>
        <p:nvSpPr>
          <p:cNvPr id="3" name="Content Placeholder 2">
            <a:extLst>
              <a:ext uri="{FF2B5EF4-FFF2-40B4-BE49-F238E27FC236}">
                <a16:creationId xmlns:a16="http://schemas.microsoft.com/office/drawing/2014/main" id="{B77CC2F6-7F68-9F73-5CDF-F7FCF2CE8079}"/>
              </a:ext>
            </a:extLst>
          </p:cNvPr>
          <p:cNvSpPr>
            <a:spLocks noGrp="1"/>
          </p:cNvSpPr>
          <p:nvPr>
            <p:ph idx="1"/>
          </p:nvPr>
        </p:nvSpPr>
        <p:spPr/>
        <p:txBody>
          <a:bodyPr/>
          <a:lstStyle/>
          <a:p>
            <a:r>
              <a:rPr lang="en-US" dirty="0"/>
              <a:t>Simplifying the topology of one shape</a:t>
            </a:r>
          </a:p>
          <a:p>
            <a:pPr lvl="1"/>
            <a:r>
              <a:rPr lang="en-US" dirty="0"/>
              <a:t>Cannot guarantee nesting when applied independently to each shape</a:t>
            </a:r>
          </a:p>
        </p:txBody>
      </p:sp>
      <p:sp>
        <p:nvSpPr>
          <p:cNvPr id="4" name="Slide Number Placeholder 3">
            <a:extLst>
              <a:ext uri="{FF2B5EF4-FFF2-40B4-BE49-F238E27FC236}">
                <a16:creationId xmlns:a16="http://schemas.microsoft.com/office/drawing/2014/main" id="{AD669480-6271-E802-8E00-4FBB3F2791C2}"/>
              </a:ext>
            </a:extLst>
          </p:cNvPr>
          <p:cNvSpPr>
            <a:spLocks noGrp="1"/>
          </p:cNvSpPr>
          <p:nvPr>
            <p:ph type="sldNum" sz="quarter" idx="10"/>
          </p:nvPr>
        </p:nvSpPr>
        <p:spPr/>
        <p:txBody>
          <a:bodyPr/>
          <a:lstStyle/>
          <a:p>
            <a:fld id="{74FF9159-C67C-4C1B-88E3-1706C5186037}" type="slidenum">
              <a:rPr lang="en-US" smtClean="0"/>
              <a:t>14</a:t>
            </a:fld>
            <a:endParaRPr lang="en-US"/>
          </a:p>
        </p:txBody>
      </p:sp>
      <p:grpSp>
        <p:nvGrpSpPr>
          <p:cNvPr id="24" name="Group 23"/>
          <p:cNvGrpSpPr/>
          <p:nvPr/>
        </p:nvGrpSpPr>
        <p:grpSpPr>
          <a:xfrm>
            <a:off x="2545145" y="2825970"/>
            <a:ext cx="7288661" cy="2011416"/>
            <a:chOff x="2545145" y="2825970"/>
            <a:chExt cx="7288661" cy="2011416"/>
          </a:xfrm>
        </p:grpSpPr>
        <p:pic>
          <p:nvPicPr>
            <p:cNvPr id="5" name="Picture 4"/>
            <p:cNvPicPr>
              <a:picLocks noChangeAspect="1"/>
            </p:cNvPicPr>
            <p:nvPr/>
          </p:nvPicPr>
          <p:blipFill>
            <a:blip r:embed="rId4"/>
            <a:stretch>
              <a:fillRect/>
            </a:stretch>
          </p:blipFill>
          <p:spPr>
            <a:xfrm>
              <a:off x="3727293" y="3185793"/>
              <a:ext cx="2815545" cy="1651593"/>
            </a:xfrm>
            <a:prstGeom prst="rect">
              <a:avLst/>
            </a:prstGeom>
          </p:spPr>
        </p:pic>
        <p:pic>
          <p:nvPicPr>
            <p:cNvPr id="6" name="Picture 5"/>
            <p:cNvPicPr>
              <a:picLocks noChangeAspect="1"/>
            </p:cNvPicPr>
            <p:nvPr/>
          </p:nvPicPr>
          <p:blipFill>
            <a:blip r:embed="rId5"/>
            <a:stretch>
              <a:fillRect/>
            </a:stretch>
          </p:blipFill>
          <p:spPr>
            <a:xfrm>
              <a:off x="6815076" y="3185793"/>
              <a:ext cx="3018730" cy="1616762"/>
            </a:xfrm>
            <a:prstGeom prst="rect">
              <a:avLst/>
            </a:prstGeom>
          </p:spPr>
        </p:pic>
        <p:sp>
          <p:nvSpPr>
            <p:cNvPr id="11" name="TextBox 10"/>
            <p:cNvSpPr txBox="1"/>
            <p:nvPr/>
          </p:nvSpPr>
          <p:spPr>
            <a:xfrm>
              <a:off x="4969822" y="2825970"/>
              <a:ext cx="819455" cy="369332"/>
            </a:xfrm>
            <a:prstGeom prst="rect">
              <a:avLst/>
            </a:prstGeom>
            <a:noFill/>
          </p:spPr>
          <p:txBody>
            <a:bodyPr wrap="none" rtlCol="0">
              <a:spAutoFit/>
            </a:bodyPr>
            <a:lstStyle/>
            <a:p>
              <a:r>
                <a:rPr lang="en-US" dirty="0"/>
                <a:t>Time 1</a:t>
              </a:r>
            </a:p>
          </p:txBody>
        </p:sp>
        <p:sp>
          <p:nvSpPr>
            <p:cNvPr id="12" name="TextBox 11"/>
            <p:cNvSpPr txBox="1"/>
            <p:nvPr/>
          </p:nvSpPr>
          <p:spPr>
            <a:xfrm>
              <a:off x="8285921" y="2825970"/>
              <a:ext cx="819455" cy="369332"/>
            </a:xfrm>
            <a:prstGeom prst="rect">
              <a:avLst/>
            </a:prstGeom>
            <a:noFill/>
          </p:spPr>
          <p:txBody>
            <a:bodyPr wrap="none" rtlCol="0">
              <a:spAutoFit/>
            </a:bodyPr>
            <a:lstStyle/>
            <a:p>
              <a:r>
                <a:rPr lang="en-US" dirty="0"/>
                <a:t>Time 2</a:t>
              </a:r>
            </a:p>
          </p:txBody>
        </p:sp>
        <p:sp>
          <p:nvSpPr>
            <p:cNvPr id="13" name="TextBox 12"/>
            <p:cNvSpPr txBox="1"/>
            <p:nvPr/>
          </p:nvSpPr>
          <p:spPr>
            <a:xfrm>
              <a:off x="2545145" y="3518839"/>
              <a:ext cx="808235" cy="400110"/>
            </a:xfrm>
            <a:prstGeom prst="rect">
              <a:avLst/>
            </a:prstGeom>
            <a:noFill/>
          </p:spPr>
          <p:txBody>
            <a:bodyPr wrap="none" rtlCol="0">
              <a:spAutoFit/>
            </a:bodyPr>
            <a:lstStyle/>
            <a:p>
              <a:r>
                <a:rPr lang="en-US" sz="2000" dirty="0"/>
                <a:t>Input:</a:t>
              </a:r>
            </a:p>
          </p:txBody>
        </p:sp>
        <mc:AlternateContent xmlns:mc="http://schemas.openxmlformats.org/markup-compatibility/2006" xmlns:a14="http://schemas.microsoft.com/office/drawing/2010/main">
          <mc:Choice Requires="a14">
            <p:sp>
              <p:nvSpPr>
                <p:cNvPr id="20" name="TextBox 19"/>
                <p:cNvSpPr txBox="1"/>
                <p:nvPr/>
              </p:nvSpPr>
              <p:spPr>
                <a:xfrm>
                  <a:off x="6652535" y="3549617"/>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652535" y="3549617"/>
                  <a:ext cx="298159" cy="369332"/>
                </a:xfrm>
                <a:prstGeom prst="rect">
                  <a:avLst/>
                </a:prstGeom>
                <a:blipFill>
                  <a:blip r:embed="rId6"/>
                  <a:stretch>
                    <a:fillRect l="-14286" r="-16327"/>
                  </a:stretch>
                </a:blipFill>
              </p:spPr>
              <p:txBody>
                <a:bodyPr/>
                <a:lstStyle/>
                <a:p>
                  <a:r>
                    <a:rPr lang="en-US">
                      <a:noFill/>
                    </a:rPr>
                    <a:t> </a:t>
                  </a:r>
                </a:p>
              </p:txBody>
            </p:sp>
          </mc:Fallback>
        </mc:AlternateContent>
      </p:grpSp>
      <p:grpSp>
        <p:nvGrpSpPr>
          <p:cNvPr id="26" name="Group 25"/>
          <p:cNvGrpSpPr/>
          <p:nvPr/>
        </p:nvGrpSpPr>
        <p:grpSpPr>
          <a:xfrm>
            <a:off x="5040207" y="4883553"/>
            <a:ext cx="4023217" cy="893663"/>
            <a:chOff x="5040207" y="4883553"/>
            <a:chExt cx="4023217" cy="893663"/>
          </a:xfrm>
        </p:grpSpPr>
        <p:sp>
          <p:nvSpPr>
            <p:cNvPr id="15" name="Oval 14"/>
            <p:cNvSpPr/>
            <p:nvPr/>
          </p:nvSpPr>
          <p:spPr>
            <a:xfrm>
              <a:off x="5040207" y="5177512"/>
              <a:ext cx="665018" cy="599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398406" y="5145940"/>
              <a:ext cx="665018" cy="599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56400" y="4883553"/>
              <a:ext cx="1345881" cy="369332"/>
            </a:xfrm>
            <a:prstGeom prst="rect">
              <a:avLst/>
            </a:prstGeom>
            <a:noFill/>
          </p:spPr>
          <p:txBody>
            <a:bodyPr wrap="none" rtlCol="0">
              <a:spAutoFit/>
            </a:bodyPr>
            <a:lstStyle/>
            <a:p>
              <a:r>
                <a:rPr lang="en-US" dirty="0">
                  <a:solidFill>
                    <a:srgbClr val="FF0000"/>
                  </a:solidFill>
                </a:rPr>
                <a:t>Not nesting!</a:t>
              </a:r>
            </a:p>
          </p:txBody>
        </p:sp>
        <p:grpSp>
          <p:nvGrpSpPr>
            <p:cNvPr id="23" name="Group 22"/>
            <p:cNvGrpSpPr/>
            <p:nvPr/>
          </p:nvGrpSpPr>
          <p:grpSpPr>
            <a:xfrm>
              <a:off x="6582643" y="5177512"/>
              <a:ext cx="423514" cy="461665"/>
              <a:chOff x="5923081" y="5005944"/>
              <a:chExt cx="423514" cy="461665"/>
            </a:xfrm>
          </p:grpSpPr>
          <mc:AlternateContent xmlns:mc="http://schemas.openxmlformats.org/markup-compatibility/2006" xmlns:a14="http://schemas.microsoft.com/office/drawing/2010/main">
            <mc:Choice Requires="a14">
              <p:sp>
                <p:nvSpPr>
                  <p:cNvPr id="21" name="TextBox 20"/>
                  <p:cNvSpPr txBox="1"/>
                  <p:nvPr/>
                </p:nvSpPr>
                <p:spPr>
                  <a:xfrm>
                    <a:off x="5992973" y="5052111"/>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m:t>
                          </m:r>
                        </m:oMath>
                      </m:oMathPara>
                    </a14:m>
                    <a:endParaRPr lang="en-US" sz="2400" b="0" dirty="0">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992973" y="5052111"/>
                    <a:ext cx="298159" cy="369332"/>
                  </a:xfrm>
                  <a:prstGeom prst="rect">
                    <a:avLst/>
                  </a:prstGeom>
                  <a:blipFill>
                    <a:blip r:embed="rId7"/>
                    <a:stretch>
                      <a:fillRect l="-14286" r="-16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923081" y="5005944"/>
                    <a:ext cx="4235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dirty="0" smtClean="0">
                              <a:solidFill>
                                <a:srgbClr val="FF0000"/>
                              </a:solidFill>
                              <a:latin typeface="Cambria Math" panose="02040503050406030204" pitchFamily="18" charset="0"/>
                              <a:ea typeface="Cambria Math" panose="02040503050406030204" pitchFamily="18" charset="0"/>
                            </a:rPr>
                            <m:t>∖</m:t>
                          </m:r>
                        </m:oMath>
                      </m:oMathPara>
                    </a14:m>
                    <a:endParaRPr lang="en-US" sz="2400" dirty="0">
                      <a:solidFill>
                        <a:srgbClr val="FF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5923081" y="5005944"/>
                    <a:ext cx="423514" cy="461665"/>
                  </a:xfrm>
                  <a:prstGeom prst="rect">
                    <a:avLst/>
                  </a:prstGeom>
                  <a:blipFill>
                    <a:blip r:embed="rId8"/>
                    <a:stretch>
                      <a:fillRect l="-4348" r="-4348" b="-17105"/>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1088413078"/>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E957-1492-6E8A-04A3-406D4694A2DF}"/>
              </a:ext>
            </a:extLst>
          </p:cNvPr>
          <p:cNvSpPr>
            <a:spLocks noGrp="1"/>
          </p:cNvSpPr>
          <p:nvPr>
            <p:ph type="title"/>
          </p:nvPr>
        </p:nvSpPr>
        <p:spPr/>
        <p:txBody>
          <a:bodyPr/>
          <a:lstStyle/>
          <a:p>
            <a:r>
              <a:rPr lang="en-US" dirty="0"/>
              <a:t>Previous Works</a:t>
            </a:r>
          </a:p>
        </p:txBody>
      </p:sp>
      <p:sp>
        <p:nvSpPr>
          <p:cNvPr id="3" name="Content Placeholder 2">
            <a:extLst>
              <a:ext uri="{FF2B5EF4-FFF2-40B4-BE49-F238E27FC236}">
                <a16:creationId xmlns:a16="http://schemas.microsoft.com/office/drawing/2014/main" id="{129A9CA1-4909-4368-EA56-41ED392DA2CA}"/>
              </a:ext>
            </a:extLst>
          </p:cNvPr>
          <p:cNvSpPr>
            <a:spLocks noGrp="1"/>
          </p:cNvSpPr>
          <p:nvPr>
            <p:ph idx="1"/>
          </p:nvPr>
        </p:nvSpPr>
        <p:spPr>
          <a:xfrm>
            <a:off x="463552" y="1587380"/>
            <a:ext cx="6417866" cy="4648200"/>
          </a:xfrm>
        </p:spPr>
        <p:txBody>
          <a:bodyPr/>
          <a:lstStyle/>
          <a:p>
            <a:r>
              <a:rPr lang="en-US" dirty="0"/>
              <a:t>Simplifying the topology of a scalar function</a:t>
            </a:r>
          </a:p>
          <a:p>
            <a:pPr lvl="1"/>
            <a:r>
              <a:rPr lang="en-US" dirty="0"/>
              <a:t>Removes extraneous critical points, thus simplifying the topology of </a:t>
            </a:r>
            <a:r>
              <a:rPr lang="en-US" i="1" dirty="0"/>
              <a:t>all</a:t>
            </a:r>
            <a:r>
              <a:rPr lang="en-US" dirty="0"/>
              <a:t> level sets (which are nested)</a:t>
            </a:r>
          </a:p>
          <a:p>
            <a:pPr lvl="1"/>
            <a:r>
              <a:rPr lang="en-US" dirty="0"/>
              <a:t>Numerical optimization </a:t>
            </a:r>
            <a:r>
              <a:rPr lang="en-US" sz="1600" dirty="0"/>
              <a:t>[Bremer 04; </a:t>
            </a:r>
            <a:r>
              <a:rPr lang="en-US" sz="1600" dirty="0" err="1"/>
              <a:t>Patane</a:t>
            </a:r>
            <a:r>
              <a:rPr lang="en-US" sz="1600" dirty="0"/>
              <a:t> 09; </a:t>
            </a:r>
            <a:r>
              <a:rPr lang="en-US" sz="1600" dirty="0" err="1"/>
              <a:t>Weinkauf</a:t>
            </a:r>
            <a:r>
              <a:rPr lang="en-US" sz="1600" dirty="0"/>
              <a:t> 10; Gunther 14]</a:t>
            </a:r>
            <a:endParaRPr lang="en-US" dirty="0"/>
          </a:p>
          <a:p>
            <a:pPr lvl="1"/>
            <a:r>
              <a:rPr lang="en-US" dirty="0"/>
              <a:t>Combinatorial methods </a:t>
            </a:r>
            <a:r>
              <a:rPr lang="en-US" sz="1600" dirty="0"/>
              <a:t>[</a:t>
            </a:r>
            <a:r>
              <a:rPr lang="en-US" sz="1600" dirty="0" err="1"/>
              <a:t>Edelsbrunner</a:t>
            </a:r>
            <a:r>
              <a:rPr lang="en-US" sz="1600" dirty="0"/>
              <a:t> 06; Bauer 12; </a:t>
            </a:r>
            <a:r>
              <a:rPr lang="en-US" sz="1600" dirty="0" err="1"/>
              <a:t>Tierny</a:t>
            </a:r>
            <a:r>
              <a:rPr lang="en-US" sz="1600" dirty="0"/>
              <a:t> 12,17; </a:t>
            </a:r>
            <a:r>
              <a:rPr lang="en-US" sz="1600" dirty="0" err="1"/>
              <a:t>Lukasczyk</a:t>
            </a:r>
            <a:r>
              <a:rPr lang="en-US" sz="1600" dirty="0"/>
              <a:t> 20]</a:t>
            </a:r>
            <a:endParaRPr lang="en-US" sz="1400"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87B7D099-8B69-131E-742D-946779FDB61F}"/>
              </a:ext>
            </a:extLst>
          </p:cNvPr>
          <p:cNvSpPr>
            <a:spLocks noGrp="1"/>
          </p:cNvSpPr>
          <p:nvPr>
            <p:ph type="sldNum" sz="quarter" idx="10"/>
          </p:nvPr>
        </p:nvSpPr>
        <p:spPr/>
        <p:txBody>
          <a:bodyPr/>
          <a:lstStyle/>
          <a:p>
            <a:fld id="{74FF9159-C67C-4C1B-88E3-1706C5186037}" type="slidenum">
              <a:rPr lang="en-US" smtClean="0"/>
              <a:t>15</a:t>
            </a:fld>
            <a:endParaRPr lang="en-US"/>
          </a:p>
        </p:txBody>
      </p:sp>
      <p:grpSp>
        <p:nvGrpSpPr>
          <p:cNvPr id="5" name="Group 4"/>
          <p:cNvGrpSpPr/>
          <p:nvPr/>
        </p:nvGrpSpPr>
        <p:grpSpPr>
          <a:xfrm>
            <a:off x="7691348" y="1773343"/>
            <a:ext cx="3410047" cy="4673894"/>
            <a:chOff x="7691348" y="1773343"/>
            <a:chExt cx="3410047" cy="4673894"/>
          </a:xfrm>
        </p:grpSpPr>
        <p:pic>
          <p:nvPicPr>
            <p:cNvPr id="13" name="Picture 12"/>
            <p:cNvPicPr>
              <a:picLocks noChangeAspect="1"/>
            </p:cNvPicPr>
            <p:nvPr/>
          </p:nvPicPr>
          <p:blipFill>
            <a:blip r:embed="rId2"/>
            <a:stretch>
              <a:fillRect/>
            </a:stretch>
          </p:blipFill>
          <p:spPr>
            <a:xfrm>
              <a:off x="7691348" y="1773343"/>
              <a:ext cx="1983005" cy="2122001"/>
            </a:xfrm>
            <a:prstGeom prst="rect">
              <a:avLst/>
            </a:prstGeom>
          </p:spPr>
        </p:pic>
        <p:pic>
          <p:nvPicPr>
            <p:cNvPr id="14" name="Picture 13"/>
            <p:cNvPicPr>
              <a:picLocks noChangeAspect="1"/>
            </p:cNvPicPr>
            <p:nvPr/>
          </p:nvPicPr>
          <p:blipFill>
            <a:blip r:embed="rId3"/>
            <a:stretch>
              <a:fillRect/>
            </a:stretch>
          </p:blipFill>
          <p:spPr>
            <a:xfrm>
              <a:off x="7697499" y="4325236"/>
              <a:ext cx="1983005" cy="2122001"/>
            </a:xfrm>
            <a:prstGeom prst="rect">
              <a:avLst/>
            </a:prstGeom>
          </p:spPr>
        </p:pic>
        <p:sp>
          <p:nvSpPr>
            <p:cNvPr id="15" name="Right Arrow 14"/>
            <p:cNvSpPr/>
            <p:nvPr/>
          </p:nvSpPr>
          <p:spPr>
            <a:xfrm rot="5400000">
              <a:off x="8944534" y="3965572"/>
              <a:ext cx="289827" cy="289169"/>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ectangle 15"/>
            <p:cNvSpPr/>
            <p:nvPr/>
          </p:nvSpPr>
          <p:spPr>
            <a:xfrm>
              <a:off x="7752902" y="3940879"/>
              <a:ext cx="1125565" cy="307777"/>
            </a:xfrm>
            <a:prstGeom prst="rect">
              <a:avLst/>
            </a:prstGeom>
          </p:spPr>
          <p:txBody>
            <a:bodyPr wrap="none">
              <a:spAutoFit/>
            </a:bodyPr>
            <a:lstStyle/>
            <a:p>
              <a:pPr algn="ctr"/>
              <a:r>
                <a:rPr lang="en-US" sz="1400" dirty="0"/>
                <a:t>[Gunther 14]</a:t>
              </a:r>
            </a:p>
          </p:txBody>
        </p:sp>
        <p:sp>
          <p:nvSpPr>
            <p:cNvPr id="17" name="Rectangle 16"/>
            <p:cNvSpPr/>
            <p:nvPr/>
          </p:nvSpPr>
          <p:spPr>
            <a:xfrm>
              <a:off x="9658756" y="2665066"/>
              <a:ext cx="1442639" cy="338554"/>
            </a:xfrm>
            <a:prstGeom prst="rect">
              <a:avLst/>
            </a:prstGeom>
          </p:spPr>
          <p:txBody>
            <a:bodyPr wrap="none">
              <a:spAutoFit/>
            </a:bodyPr>
            <a:lstStyle/>
            <a:p>
              <a:pPr algn="ctr"/>
              <a:r>
                <a:rPr lang="en-US" sz="1600" dirty="0"/>
                <a:t>14492 extrema</a:t>
              </a:r>
            </a:p>
          </p:txBody>
        </p:sp>
        <p:sp>
          <p:nvSpPr>
            <p:cNvPr id="18" name="Rectangle 17"/>
            <p:cNvSpPr/>
            <p:nvPr/>
          </p:nvSpPr>
          <p:spPr>
            <a:xfrm>
              <a:off x="9658756" y="5216959"/>
              <a:ext cx="1130053" cy="338554"/>
            </a:xfrm>
            <a:prstGeom prst="rect">
              <a:avLst/>
            </a:prstGeom>
          </p:spPr>
          <p:txBody>
            <a:bodyPr wrap="none">
              <a:spAutoFit/>
            </a:bodyPr>
            <a:lstStyle/>
            <a:p>
              <a:pPr algn="ctr"/>
              <a:r>
                <a:rPr lang="en-US" sz="1600" dirty="0"/>
                <a:t>12 extrema</a:t>
              </a:r>
            </a:p>
          </p:txBody>
        </p:sp>
      </p:grpSp>
    </p:spTree>
    <p:extLst>
      <p:ext uri="{BB962C8B-B14F-4D97-AF65-F5344CB8AC3E}">
        <p14:creationId xmlns:p14="http://schemas.microsoft.com/office/powerpoint/2010/main" val="1954710762"/>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39449" y="3028567"/>
            <a:ext cx="3103112" cy="2752165"/>
          </a:xfrm>
          <a:prstGeom prst="rect">
            <a:avLst/>
          </a:prstGeom>
        </p:spPr>
      </p:pic>
      <p:pic>
        <p:nvPicPr>
          <p:cNvPr id="7" name="Picture 6"/>
          <p:cNvPicPr>
            <a:picLocks noChangeAspect="1"/>
          </p:cNvPicPr>
          <p:nvPr/>
        </p:nvPicPr>
        <p:blipFill>
          <a:blip r:embed="rId3"/>
          <a:stretch>
            <a:fillRect/>
          </a:stretch>
        </p:blipFill>
        <p:spPr>
          <a:xfrm>
            <a:off x="6349438" y="3028566"/>
            <a:ext cx="3103112" cy="2752165"/>
          </a:xfrm>
          <a:prstGeom prst="rect">
            <a:avLst/>
          </a:prstGeom>
        </p:spPr>
      </p:pic>
      <p:sp>
        <p:nvSpPr>
          <p:cNvPr id="8" name="Right Arrow 7"/>
          <p:cNvSpPr/>
          <p:nvPr/>
        </p:nvSpPr>
        <p:spPr>
          <a:xfrm>
            <a:off x="6036510" y="4212803"/>
            <a:ext cx="483332" cy="289169"/>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ectangle 8"/>
          <p:cNvSpPr/>
          <p:nvPr/>
        </p:nvSpPr>
        <p:spPr>
          <a:xfrm>
            <a:off x="4063020" y="5897026"/>
            <a:ext cx="4430315" cy="338554"/>
          </a:xfrm>
          <a:prstGeom prst="rect">
            <a:avLst/>
          </a:prstGeom>
        </p:spPr>
        <p:txBody>
          <a:bodyPr wrap="none">
            <a:spAutoFit/>
          </a:bodyPr>
          <a:lstStyle/>
          <a:p>
            <a:pPr algn="ctr"/>
            <a:r>
              <a:rPr lang="en-US" sz="1600" dirty="0"/>
              <a:t>Removing all local minima except one [Gunther 14]</a:t>
            </a:r>
          </a:p>
        </p:txBody>
      </p:sp>
      <p:cxnSp>
        <p:nvCxnSpPr>
          <p:cNvPr id="18" name="Straight Arrow Connector 17"/>
          <p:cNvCxnSpPr/>
          <p:nvPr/>
        </p:nvCxnSpPr>
        <p:spPr>
          <a:xfrm flipV="1">
            <a:off x="3638932" y="5351833"/>
            <a:ext cx="0" cy="48928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19FFE957-1492-6E8A-04A3-406D4694A2DF}"/>
              </a:ext>
            </a:extLst>
          </p:cNvPr>
          <p:cNvSpPr>
            <a:spLocks noGrp="1"/>
          </p:cNvSpPr>
          <p:nvPr>
            <p:ph type="title"/>
          </p:nvPr>
        </p:nvSpPr>
        <p:spPr/>
        <p:txBody>
          <a:bodyPr/>
          <a:lstStyle/>
          <a:p>
            <a:r>
              <a:rPr lang="en-US" dirty="0"/>
              <a:t>Previous Works</a:t>
            </a:r>
          </a:p>
        </p:txBody>
      </p:sp>
      <p:sp>
        <p:nvSpPr>
          <p:cNvPr id="3" name="Content Placeholder 2">
            <a:extLst>
              <a:ext uri="{FF2B5EF4-FFF2-40B4-BE49-F238E27FC236}">
                <a16:creationId xmlns:a16="http://schemas.microsoft.com/office/drawing/2014/main" id="{129A9CA1-4909-4368-EA56-41ED392DA2CA}"/>
              </a:ext>
            </a:extLst>
          </p:cNvPr>
          <p:cNvSpPr>
            <a:spLocks noGrp="1"/>
          </p:cNvSpPr>
          <p:nvPr>
            <p:ph idx="1"/>
          </p:nvPr>
        </p:nvSpPr>
        <p:spPr/>
        <p:txBody>
          <a:bodyPr/>
          <a:lstStyle/>
          <a:p>
            <a:r>
              <a:rPr lang="en-US" dirty="0"/>
              <a:t>Simplifying the topology of a scalar function </a:t>
            </a:r>
          </a:p>
          <a:p>
            <a:pPr lvl="1"/>
            <a:r>
              <a:rPr lang="en-US" dirty="0"/>
              <a:t>Saddles in 3D (corresponding to handles of the level sets) are challenging to remove</a:t>
            </a:r>
          </a:p>
        </p:txBody>
      </p:sp>
      <p:sp>
        <p:nvSpPr>
          <p:cNvPr id="4" name="Slide Number Placeholder 3">
            <a:extLst>
              <a:ext uri="{FF2B5EF4-FFF2-40B4-BE49-F238E27FC236}">
                <a16:creationId xmlns:a16="http://schemas.microsoft.com/office/drawing/2014/main" id="{87B7D099-8B69-131E-742D-946779FDB61F}"/>
              </a:ext>
            </a:extLst>
          </p:cNvPr>
          <p:cNvSpPr>
            <a:spLocks noGrp="1"/>
          </p:cNvSpPr>
          <p:nvPr>
            <p:ph type="sldNum" sz="quarter" idx="10"/>
          </p:nvPr>
        </p:nvSpPr>
        <p:spPr/>
        <p:txBody>
          <a:bodyPr/>
          <a:lstStyle/>
          <a:p>
            <a:fld id="{74FF9159-C67C-4C1B-88E3-1706C5186037}" type="slidenum">
              <a:rPr lang="en-US" smtClean="0"/>
              <a:t>16</a:t>
            </a:fld>
            <a:endParaRPr lang="en-US"/>
          </a:p>
        </p:txBody>
      </p:sp>
      <p:grpSp>
        <p:nvGrpSpPr>
          <p:cNvPr id="16" name="Group 15"/>
          <p:cNvGrpSpPr/>
          <p:nvPr/>
        </p:nvGrpSpPr>
        <p:grpSpPr>
          <a:xfrm>
            <a:off x="7166550" y="4261741"/>
            <a:ext cx="2452624" cy="765394"/>
            <a:chOff x="6894576" y="4595027"/>
            <a:chExt cx="2452624" cy="765394"/>
          </a:xfrm>
        </p:grpSpPr>
        <p:sp>
          <p:nvSpPr>
            <p:cNvPr id="10" name="TextBox 9"/>
            <p:cNvSpPr txBox="1"/>
            <p:nvPr/>
          </p:nvSpPr>
          <p:spPr>
            <a:xfrm>
              <a:off x="8346605" y="4739701"/>
              <a:ext cx="1000595" cy="400110"/>
            </a:xfrm>
            <a:prstGeom prst="rect">
              <a:avLst/>
            </a:prstGeom>
            <a:noFill/>
          </p:spPr>
          <p:txBody>
            <a:bodyPr wrap="none" rtlCol="0">
              <a:spAutoFit/>
            </a:bodyPr>
            <a:lstStyle/>
            <a:p>
              <a:r>
                <a:rPr lang="en-US" sz="2000" dirty="0"/>
                <a:t>handles</a:t>
              </a:r>
            </a:p>
          </p:txBody>
        </p:sp>
        <p:cxnSp>
          <p:nvCxnSpPr>
            <p:cNvPr id="12" name="Straight Arrow Connector 11"/>
            <p:cNvCxnSpPr/>
            <p:nvPr/>
          </p:nvCxnSpPr>
          <p:spPr>
            <a:xfrm flipH="1" flipV="1">
              <a:off x="7187184" y="4595027"/>
              <a:ext cx="1159421" cy="28290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a:off x="6894576" y="4998701"/>
              <a:ext cx="1465918" cy="36172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74079757"/>
      </p:ext>
    </p:extLst>
  </p:cSld>
  <p:clrMapOvr>
    <a:masterClrMapping/>
  </p:clrMapOvr>
  <mc:AlternateContent xmlns:mc="http://schemas.openxmlformats.org/markup-compatibility/2006" xmlns:p14="http://schemas.microsoft.com/office/powerpoint/2010/main">
    <mc:Choice Requires="p14">
      <p:transition p14:dur="1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0B3E-5428-6A8A-4573-FB06DEF82B91}"/>
              </a:ext>
            </a:extLst>
          </p:cNvPr>
          <p:cNvSpPr>
            <a:spLocks noGrp="1"/>
          </p:cNvSpPr>
          <p:nvPr>
            <p:ph type="title"/>
          </p:nvPr>
        </p:nvSpPr>
        <p:spPr/>
        <p:txBody>
          <a:bodyPr/>
          <a:lstStyle/>
          <a:p>
            <a:r>
              <a:rPr lang="en-US" dirty="0"/>
              <a:t>Our Work</a:t>
            </a:r>
          </a:p>
        </p:txBody>
      </p:sp>
      <p:sp>
        <p:nvSpPr>
          <p:cNvPr id="3" name="Content Placeholder 2">
            <a:extLst>
              <a:ext uri="{FF2B5EF4-FFF2-40B4-BE49-F238E27FC236}">
                <a16:creationId xmlns:a16="http://schemas.microsoft.com/office/drawing/2014/main" id="{40A2033B-287F-6D14-4BFA-652FACD846CE}"/>
              </a:ext>
            </a:extLst>
          </p:cNvPr>
          <p:cNvSpPr>
            <a:spLocks noGrp="1"/>
          </p:cNvSpPr>
          <p:nvPr>
            <p:ph idx="1"/>
          </p:nvPr>
        </p:nvSpPr>
        <p:spPr/>
        <p:txBody>
          <a:bodyPr/>
          <a:lstStyle/>
          <a:p>
            <a:r>
              <a:rPr lang="en-US" dirty="0"/>
              <a:t>Simplifies the topology of a shape sequence while maintaining nesting</a:t>
            </a:r>
          </a:p>
          <a:p>
            <a:pPr lvl="1"/>
            <a:r>
              <a:rPr lang="en-US" dirty="0"/>
              <a:t>Removes all three types of topological features (components, handles, voids)</a:t>
            </a:r>
          </a:p>
          <a:p>
            <a:pPr lvl="1"/>
            <a:r>
              <a:rPr lang="en-US" dirty="0"/>
              <a:t>Minimally alters the shapes</a:t>
            </a:r>
          </a:p>
          <a:p>
            <a:pPr lvl="1"/>
            <a:endParaRPr lang="en-US" dirty="0"/>
          </a:p>
          <a:p>
            <a:r>
              <a:rPr lang="en-US" dirty="0"/>
              <a:t>Technical contributions</a:t>
            </a:r>
          </a:p>
          <a:p>
            <a:pPr lvl="1"/>
            <a:r>
              <a:rPr lang="en-US" dirty="0"/>
              <a:t>Extension of the single-shape method of [Zeng 20]</a:t>
            </a:r>
          </a:p>
          <a:p>
            <a:pPr lvl="1"/>
            <a:r>
              <a:rPr lang="en-US" dirty="0"/>
              <a:t>Formulation as a discrete optimization problem</a:t>
            </a:r>
          </a:p>
          <a:p>
            <a:pPr lvl="1"/>
            <a:r>
              <a:rPr lang="en-US" dirty="0"/>
              <a:t>An efficient and effective solver </a:t>
            </a:r>
          </a:p>
        </p:txBody>
      </p:sp>
      <p:sp>
        <p:nvSpPr>
          <p:cNvPr id="4" name="Slide Number Placeholder 3">
            <a:extLst>
              <a:ext uri="{FF2B5EF4-FFF2-40B4-BE49-F238E27FC236}">
                <a16:creationId xmlns:a16="http://schemas.microsoft.com/office/drawing/2014/main" id="{BC592714-6C0F-3E8D-903A-43B5B7EEF5DB}"/>
              </a:ext>
            </a:extLst>
          </p:cNvPr>
          <p:cNvSpPr>
            <a:spLocks noGrp="1"/>
          </p:cNvSpPr>
          <p:nvPr>
            <p:ph type="sldNum" sz="quarter" idx="10"/>
          </p:nvPr>
        </p:nvSpPr>
        <p:spPr/>
        <p:txBody>
          <a:bodyPr/>
          <a:lstStyle/>
          <a:p>
            <a:fld id="{74FF9159-C67C-4C1B-88E3-1706C5186037}" type="slidenum">
              <a:rPr lang="en-US" smtClean="0"/>
              <a:t>17</a:t>
            </a:fld>
            <a:endParaRPr lang="en-US"/>
          </a:p>
        </p:txBody>
      </p:sp>
    </p:spTree>
    <p:extLst>
      <p:ext uri="{BB962C8B-B14F-4D97-AF65-F5344CB8AC3E}">
        <p14:creationId xmlns:p14="http://schemas.microsoft.com/office/powerpoint/2010/main" val="2132796612"/>
      </p:ext>
    </p:extLst>
  </p:cSld>
  <p:clrMapOvr>
    <a:masterClrMapping/>
  </p:clrMapOvr>
  <mc:AlternateContent xmlns:mc="http://schemas.openxmlformats.org/markup-compatibility/2006" xmlns:p14="http://schemas.microsoft.com/office/powerpoint/2010/main">
    <mc:Choice Requires="p14">
      <p:transition p14:dur="1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Topological Operators</a:t>
            </a:r>
          </a:p>
        </p:txBody>
      </p:sp>
      <p:sp>
        <p:nvSpPr>
          <p:cNvPr id="4" name="Slide Number Placeholder 3"/>
          <p:cNvSpPr>
            <a:spLocks noGrp="1"/>
          </p:cNvSpPr>
          <p:nvPr>
            <p:ph type="sldNum" sz="quarter" idx="10"/>
          </p:nvPr>
        </p:nvSpPr>
        <p:spPr/>
        <p:txBody>
          <a:bodyPr/>
          <a:lstStyle/>
          <a:p>
            <a:fld id="{74FF9159-C67C-4C1B-88E3-1706C5186037}" type="slidenum">
              <a:rPr lang="en-US" smtClean="0"/>
              <a:t>18</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992" t="3698" r="5697" b="3768"/>
          <a:stretch/>
        </p:blipFill>
        <p:spPr>
          <a:xfrm>
            <a:off x="5572057" y="5163961"/>
            <a:ext cx="1047885" cy="1039740"/>
          </a:xfrm>
          <a:prstGeom prst="rect">
            <a:avLst/>
          </a:prstGeom>
        </p:spPr>
      </p:pic>
      <p:sp>
        <p:nvSpPr>
          <p:cNvPr id="6" name="TextBox 5"/>
          <p:cNvSpPr txBox="1"/>
          <p:nvPr/>
        </p:nvSpPr>
        <p:spPr>
          <a:xfrm>
            <a:off x="5790791" y="6154055"/>
            <a:ext cx="648383" cy="400110"/>
          </a:xfrm>
          <a:prstGeom prst="rect">
            <a:avLst/>
          </a:prstGeom>
          <a:noFill/>
        </p:spPr>
        <p:txBody>
          <a:bodyPr wrap="none" rtlCol="0">
            <a:spAutoFit/>
          </a:bodyPr>
          <a:lstStyle/>
          <a:p>
            <a:pPr algn="r"/>
            <a:r>
              <a:rPr lang="en-US" sz="2000" dirty="0"/>
              <a:t>Void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828" y="3642982"/>
            <a:ext cx="1300344" cy="1016935"/>
          </a:xfrm>
          <a:prstGeom prst="rect">
            <a:avLst/>
          </a:prstGeom>
        </p:spPr>
      </p:pic>
      <p:sp>
        <p:nvSpPr>
          <p:cNvPr id="8" name="TextBox 7">
            <a:extLst>
              <a:ext uri="{FF2B5EF4-FFF2-40B4-BE49-F238E27FC236}">
                <a16:creationId xmlns:a16="http://schemas.microsoft.com/office/drawing/2014/main" id="{C204360A-F6AB-CA47-9358-63A2E145CCFF}"/>
              </a:ext>
            </a:extLst>
          </p:cNvPr>
          <p:cNvSpPr txBox="1"/>
          <p:nvPr/>
        </p:nvSpPr>
        <p:spPr>
          <a:xfrm>
            <a:off x="5318626" y="4597309"/>
            <a:ext cx="1225974" cy="400110"/>
          </a:xfrm>
          <a:prstGeom prst="rect">
            <a:avLst/>
          </a:prstGeom>
          <a:noFill/>
        </p:spPr>
        <p:txBody>
          <a:bodyPr wrap="square" rtlCol="0">
            <a:spAutoFit/>
          </a:bodyPr>
          <a:lstStyle/>
          <a:p>
            <a:pPr algn="r"/>
            <a:r>
              <a:rPr lang="en-US" sz="2000" dirty="0"/>
              <a:t>Handle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5849" y="2057099"/>
            <a:ext cx="1140302" cy="996931"/>
          </a:xfrm>
          <a:prstGeom prst="rect">
            <a:avLst/>
          </a:prstGeom>
        </p:spPr>
      </p:pic>
      <p:sp>
        <p:nvSpPr>
          <p:cNvPr id="23" name="TextBox 22">
            <a:extLst>
              <a:ext uri="{FF2B5EF4-FFF2-40B4-BE49-F238E27FC236}">
                <a16:creationId xmlns:a16="http://schemas.microsoft.com/office/drawing/2014/main" id="{C204360A-F6AB-CA47-9358-63A2E145CCFF}"/>
              </a:ext>
            </a:extLst>
          </p:cNvPr>
          <p:cNvSpPr txBox="1"/>
          <p:nvPr/>
        </p:nvSpPr>
        <p:spPr>
          <a:xfrm>
            <a:off x="5288106" y="3001693"/>
            <a:ext cx="1553447" cy="400110"/>
          </a:xfrm>
          <a:prstGeom prst="rect">
            <a:avLst/>
          </a:prstGeom>
          <a:noFill/>
        </p:spPr>
        <p:txBody>
          <a:bodyPr wrap="square" rtlCol="0">
            <a:spAutoFit/>
          </a:bodyPr>
          <a:lstStyle/>
          <a:p>
            <a:pPr algn="r"/>
            <a:r>
              <a:rPr lang="en-US" sz="2000" dirty="0"/>
              <a:t>Components</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346" y="2162127"/>
            <a:ext cx="1011041" cy="87245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8728" y="3671553"/>
            <a:ext cx="1255842" cy="988364"/>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1070" y="5194687"/>
            <a:ext cx="1042869" cy="1013990"/>
          </a:xfrm>
          <a:prstGeom prst="rect">
            <a:avLst/>
          </a:prstGeom>
        </p:spPr>
      </p:pic>
      <p:sp>
        <p:nvSpPr>
          <p:cNvPr id="15" name="Arrow: Right 14">
            <a:extLst>
              <a:ext uri="{FF2B5EF4-FFF2-40B4-BE49-F238E27FC236}">
                <a16:creationId xmlns:a16="http://schemas.microsoft.com/office/drawing/2014/main" id="{26C5867C-8DF0-1896-FCC4-403E4B85EFFA}"/>
              </a:ext>
            </a:extLst>
          </p:cNvPr>
          <p:cNvSpPr/>
          <p:nvPr/>
        </p:nvSpPr>
        <p:spPr>
          <a:xfrm>
            <a:off x="7297411" y="2454514"/>
            <a:ext cx="1300343" cy="49666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FCEF577-4334-82F6-A315-D3D9BB67C1E1}"/>
              </a:ext>
            </a:extLst>
          </p:cNvPr>
          <p:cNvSpPr txBox="1"/>
          <p:nvPr/>
        </p:nvSpPr>
        <p:spPr>
          <a:xfrm>
            <a:off x="7097089" y="1760534"/>
            <a:ext cx="1225974" cy="461665"/>
          </a:xfrm>
          <a:prstGeom prst="rect">
            <a:avLst/>
          </a:prstGeom>
          <a:noFill/>
        </p:spPr>
        <p:txBody>
          <a:bodyPr wrap="square" rtlCol="0">
            <a:spAutoFit/>
          </a:bodyPr>
          <a:lstStyle/>
          <a:p>
            <a:pPr algn="r"/>
            <a:r>
              <a:rPr lang="en-US" sz="2400" b="1" dirty="0"/>
              <a:t>Filling</a:t>
            </a: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8643" y="2445879"/>
            <a:ext cx="1024540" cy="58870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2341" y="3659642"/>
            <a:ext cx="1270504" cy="98010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0339" y="5165896"/>
            <a:ext cx="1057510" cy="1037805"/>
          </a:xfrm>
          <a:prstGeom prst="rect">
            <a:avLst/>
          </a:prstGeom>
        </p:spPr>
      </p:pic>
      <p:sp>
        <p:nvSpPr>
          <p:cNvPr id="25" name="Arrow: Right 24">
            <a:extLst>
              <a:ext uri="{FF2B5EF4-FFF2-40B4-BE49-F238E27FC236}">
                <a16:creationId xmlns:a16="http://schemas.microsoft.com/office/drawing/2014/main" id="{DF3F6704-A42A-DC56-5432-3F4E8EB38A76}"/>
              </a:ext>
            </a:extLst>
          </p:cNvPr>
          <p:cNvSpPr/>
          <p:nvPr/>
        </p:nvSpPr>
        <p:spPr>
          <a:xfrm rot="10800000">
            <a:off x="3596409" y="2454514"/>
            <a:ext cx="1300343" cy="496667"/>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6E7A04D-0F5E-2FCE-2985-0F35F291A9C6}"/>
              </a:ext>
            </a:extLst>
          </p:cNvPr>
          <p:cNvSpPr txBox="1"/>
          <p:nvPr/>
        </p:nvSpPr>
        <p:spPr>
          <a:xfrm>
            <a:off x="3380545" y="1760534"/>
            <a:ext cx="1445199" cy="461665"/>
          </a:xfrm>
          <a:prstGeom prst="rect">
            <a:avLst/>
          </a:prstGeom>
          <a:noFill/>
        </p:spPr>
        <p:txBody>
          <a:bodyPr wrap="square" rtlCol="0">
            <a:spAutoFit/>
          </a:bodyPr>
          <a:lstStyle/>
          <a:p>
            <a:pPr algn="r"/>
            <a:r>
              <a:rPr lang="en-US" sz="2400" b="1" dirty="0"/>
              <a:t>Cutting</a:t>
            </a:r>
          </a:p>
        </p:txBody>
      </p:sp>
      <p:sp>
        <p:nvSpPr>
          <p:cNvPr id="28" name="Arrow: Right 27">
            <a:extLst>
              <a:ext uri="{FF2B5EF4-FFF2-40B4-BE49-F238E27FC236}">
                <a16:creationId xmlns:a16="http://schemas.microsoft.com/office/drawing/2014/main" id="{2E8FC311-09BF-63CD-F920-D17C61D8CFC8}"/>
              </a:ext>
            </a:extLst>
          </p:cNvPr>
          <p:cNvSpPr/>
          <p:nvPr/>
        </p:nvSpPr>
        <p:spPr>
          <a:xfrm>
            <a:off x="7297411" y="3911350"/>
            <a:ext cx="1300343" cy="49666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0D622306-B040-5D19-0CFC-C256DA8D9450}"/>
              </a:ext>
            </a:extLst>
          </p:cNvPr>
          <p:cNvSpPr/>
          <p:nvPr/>
        </p:nvSpPr>
        <p:spPr>
          <a:xfrm rot="10800000">
            <a:off x="3596409" y="3911350"/>
            <a:ext cx="1300343" cy="496667"/>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38C34BD8-4BCD-A28D-2393-613524B4D984}"/>
              </a:ext>
            </a:extLst>
          </p:cNvPr>
          <p:cNvSpPr/>
          <p:nvPr/>
        </p:nvSpPr>
        <p:spPr>
          <a:xfrm>
            <a:off x="7297411" y="5367753"/>
            <a:ext cx="1300343" cy="49666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F9FD2861-269A-7FC5-04F4-9145B8EF315F}"/>
              </a:ext>
            </a:extLst>
          </p:cNvPr>
          <p:cNvSpPr/>
          <p:nvPr/>
        </p:nvSpPr>
        <p:spPr>
          <a:xfrm rot="10800000">
            <a:off x="3596409" y="5367753"/>
            <a:ext cx="1300343" cy="496667"/>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11963"/>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3" grpId="0"/>
      <p:bldP spid="15" grpId="0" animBg="1"/>
      <p:bldP spid="24" grpId="0"/>
      <p:bldP spid="25" grpId="0" animBg="1"/>
      <p:bldP spid="26" grpId="0"/>
      <p:bldP spid="28"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Single-shape Simplification </a:t>
            </a:r>
            <a:r>
              <a:rPr lang="en-US" sz="2400" dirty="0"/>
              <a:t>[Zeng 20]</a:t>
            </a:r>
          </a:p>
        </p:txBody>
      </p:sp>
      <p:sp>
        <p:nvSpPr>
          <p:cNvPr id="4" name="Slide Number Placeholder 3"/>
          <p:cNvSpPr>
            <a:spLocks noGrp="1"/>
          </p:cNvSpPr>
          <p:nvPr>
            <p:ph type="sldNum" sz="quarter" idx="10"/>
          </p:nvPr>
        </p:nvSpPr>
        <p:spPr/>
        <p:txBody>
          <a:bodyPr/>
          <a:lstStyle/>
          <a:p>
            <a:fld id="{74FF9159-C67C-4C1B-88E3-1706C5186037}" type="slidenum">
              <a:rPr lang="en-US" smtClean="0"/>
              <a:t>19</a:t>
            </a:fld>
            <a:endParaRPr lang="en-US"/>
          </a:p>
        </p:txBody>
      </p:sp>
      <p:sp>
        <p:nvSpPr>
          <p:cNvPr id="15" name="Oval 14">
            <a:extLst>
              <a:ext uri="{FF2B5EF4-FFF2-40B4-BE49-F238E27FC236}">
                <a16:creationId xmlns:a16="http://schemas.microsoft.com/office/drawing/2014/main" id="{BC33DF4D-6F1E-3361-D597-56CAFA1A3C00}"/>
              </a:ext>
            </a:extLst>
          </p:cNvPr>
          <p:cNvSpPr/>
          <p:nvPr/>
        </p:nvSpPr>
        <p:spPr>
          <a:xfrm>
            <a:off x="7982987" y="2324915"/>
            <a:ext cx="2863660" cy="1965686"/>
          </a:xfrm>
          <a:prstGeom prst="ellipse">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CFD95F2-B025-3328-543F-54115CEB810A}"/>
              </a:ext>
            </a:extLst>
          </p:cNvPr>
          <p:cNvSpPr/>
          <p:nvPr/>
        </p:nvSpPr>
        <p:spPr>
          <a:xfrm>
            <a:off x="8417373" y="4420985"/>
            <a:ext cx="912575" cy="812420"/>
          </a:xfrm>
          <a:prstGeom prst="ellipse">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E85739C-073B-7C88-6777-D137EAE0E38A}"/>
              </a:ext>
            </a:extLst>
          </p:cNvPr>
          <p:cNvSpPr/>
          <p:nvPr/>
        </p:nvSpPr>
        <p:spPr>
          <a:xfrm>
            <a:off x="9140583" y="2861510"/>
            <a:ext cx="710441" cy="125935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173470"/>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94FB-B8A5-DC1B-B11F-756A4D80DA58}"/>
              </a:ext>
            </a:extLst>
          </p:cNvPr>
          <p:cNvSpPr>
            <a:spLocks noGrp="1"/>
          </p:cNvSpPr>
          <p:nvPr>
            <p:ph type="title"/>
          </p:nvPr>
        </p:nvSpPr>
        <p:spPr/>
        <p:txBody>
          <a:bodyPr/>
          <a:lstStyle/>
          <a:p>
            <a:r>
              <a:rPr lang="en-US" dirty="0"/>
              <a:t>Nested Shapes</a:t>
            </a:r>
          </a:p>
        </p:txBody>
      </p:sp>
      <p:sp>
        <p:nvSpPr>
          <p:cNvPr id="3" name="Content Placeholder 2">
            <a:extLst>
              <a:ext uri="{FF2B5EF4-FFF2-40B4-BE49-F238E27FC236}">
                <a16:creationId xmlns:a16="http://schemas.microsoft.com/office/drawing/2014/main" id="{9C945813-5F44-C956-B23B-71AB3187AC98}"/>
              </a:ext>
            </a:extLst>
          </p:cNvPr>
          <p:cNvSpPr>
            <a:spLocks noGrp="1"/>
          </p:cNvSpPr>
          <p:nvPr>
            <p:ph idx="1"/>
          </p:nvPr>
        </p:nvSpPr>
        <p:spPr/>
        <p:txBody>
          <a:bodyPr/>
          <a:lstStyle/>
          <a:p>
            <a:r>
              <a:rPr lang="en-US" dirty="0"/>
              <a:t>A sequence of monotonically expanding shapes</a:t>
            </a:r>
          </a:p>
        </p:txBody>
      </p:sp>
      <p:sp>
        <p:nvSpPr>
          <p:cNvPr id="4" name="Slide Number Placeholder 3">
            <a:extLst>
              <a:ext uri="{FF2B5EF4-FFF2-40B4-BE49-F238E27FC236}">
                <a16:creationId xmlns:a16="http://schemas.microsoft.com/office/drawing/2014/main" id="{40C1BFFD-E06D-F9B2-6E08-AD3027AC9B4B}"/>
              </a:ext>
            </a:extLst>
          </p:cNvPr>
          <p:cNvSpPr>
            <a:spLocks noGrp="1"/>
          </p:cNvSpPr>
          <p:nvPr>
            <p:ph type="sldNum" sz="quarter" idx="10"/>
          </p:nvPr>
        </p:nvSpPr>
        <p:spPr/>
        <p:txBody>
          <a:bodyPr/>
          <a:lstStyle/>
          <a:p>
            <a:fld id="{74FF9159-C67C-4C1B-88E3-1706C5186037}" type="slidenum">
              <a:rPr lang="en-US" smtClean="0"/>
              <a:t>2</a:t>
            </a:fld>
            <a:endParaRPr lang="en-US"/>
          </a:p>
        </p:txBody>
      </p:sp>
      <p:pic>
        <p:nvPicPr>
          <p:cNvPr id="1026" name="Picture 2">
            <a:extLst>
              <a:ext uri="{FF2B5EF4-FFF2-40B4-BE49-F238E27FC236}">
                <a16:creationId xmlns:a16="http://schemas.microsoft.com/office/drawing/2014/main" id="{948065E3-AAD2-0846-C32D-1000CA3101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09" r="4246" b="15231"/>
          <a:stretch/>
        </p:blipFill>
        <p:spPr bwMode="auto">
          <a:xfrm flipH="1">
            <a:off x="3641646" y="2855166"/>
            <a:ext cx="4908708" cy="28551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55870E-FDDB-69CA-942F-8DDA7284394B}"/>
              </a:ext>
            </a:extLst>
          </p:cNvPr>
          <p:cNvSpPr txBox="1"/>
          <p:nvPr/>
        </p:nvSpPr>
        <p:spPr>
          <a:xfrm>
            <a:off x="7633115" y="5710335"/>
            <a:ext cx="917239" cy="307777"/>
          </a:xfrm>
          <a:prstGeom prst="rect">
            <a:avLst/>
          </a:prstGeom>
          <a:noFill/>
        </p:spPr>
        <p:txBody>
          <a:bodyPr wrap="none" rtlCol="0">
            <a:spAutoFit/>
          </a:bodyPr>
          <a:lstStyle/>
          <a:p>
            <a:r>
              <a:rPr lang="en-US" sz="1400" dirty="0"/>
              <a:t>Wikipedia</a:t>
            </a:r>
          </a:p>
        </p:txBody>
      </p:sp>
    </p:spTree>
    <p:extLst>
      <p:ext uri="{BB962C8B-B14F-4D97-AF65-F5344CB8AC3E}">
        <p14:creationId xmlns:p14="http://schemas.microsoft.com/office/powerpoint/2010/main" val="1745884892"/>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Single-shape Simplification </a:t>
            </a:r>
            <a:r>
              <a:rPr lang="en-US" sz="2400" dirty="0"/>
              <a:t>[Zeng 20]</a:t>
            </a:r>
          </a:p>
        </p:txBody>
      </p:sp>
      <p:sp>
        <p:nvSpPr>
          <p:cNvPr id="3" name="Content Placeholder 2"/>
          <p:cNvSpPr>
            <a:spLocks noGrp="1"/>
          </p:cNvSpPr>
          <p:nvPr>
            <p:ph idx="1"/>
          </p:nvPr>
        </p:nvSpPr>
        <p:spPr>
          <a:xfrm>
            <a:off x="463552" y="1587380"/>
            <a:ext cx="6963685" cy="4648200"/>
          </a:xfrm>
        </p:spPr>
        <p:txBody>
          <a:bodyPr/>
          <a:lstStyle/>
          <a:p>
            <a:r>
              <a:rPr lang="en-US" dirty="0"/>
              <a:t>Compute candidate cuts and fills</a:t>
            </a:r>
          </a:p>
          <a:p>
            <a:pPr lvl="1"/>
            <a:r>
              <a:rPr lang="en-US" dirty="0"/>
              <a:t>Applying a cut or fill removes one or more features</a:t>
            </a:r>
          </a:p>
          <a:p>
            <a:pPr lvl="1"/>
            <a:r>
              <a:rPr lang="en-US" dirty="0"/>
              <a:t>Each candidate associated with a cost</a:t>
            </a:r>
          </a:p>
          <a:p>
            <a:r>
              <a:rPr lang="en-US" dirty="0"/>
              <a:t>Select a subset of candidates that:</a:t>
            </a:r>
          </a:p>
          <a:p>
            <a:pPr lvl="1"/>
            <a:r>
              <a:rPr lang="en-US" dirty="0"/>
              <a:t>Maximally removes topological features</a:t>
            </a:r>
          </a:p>
          <a:p>
            <a:pPr lvl="1"/>
            <a:r>
              <a:rPr lang="en-US" dirty="0"/>
              <a:t>Minimizes total cost</a:t>
            </a:r>
          </a:p>
        </p:txBody>
      </p:sp>
      <p:sp>
        <p:nvSpPr>
          <p:cNvPr id="4" name="Slide Number Placeholder 3"/>
          <p:cNvSpPr>
            <a:spLocks noGrp="1"/>
          </p:cNvSpPr>
          <p:nvPr>
            <p:ph type="sldNum" sz="quarter" idx="10"/>
          </p:nvPr>
        </p:nvSpPr>
        <p:spPr/>
        <p:txBody>
          <a:bodyPr/>
          <a:lstStyle/>
          <a:p>
            <a:fld id="{74FF9159-C67C-4C1B-88E3-1706C5186037}" type="slidenum">
              <a:rPr lang="en-US" smtClean="0"/>
              <a:t>20</a:t>
            </a:fld>
            <a:endParaRPr lang="en-US"/>
          </a:p>
        </p:txBody>
      </p:sp>
      <p:sp>
        <p:nvSpPr>
          <p:cNvPr id="28" name="Oval 27">
            <a:extLst>
              <a:ext uri="{FF2B5EF4-FFF2-40B4-BE49-F238E27FC236}">
                <a16:creationId xmlns:a16="http://schemas.microsoft.com/office/drawing/2014/main" id="{6B2CB131-86B8-6C7D-AF57-E0A066BB9D76}"/>
              </a:ext>
            </a:extLst>
          </p:cNvPr>
          <p:cNvSpPr/>
          <p:nvPr/>
        </p:nvSpPr>
        <p:spPr>
          <a:xfrm>
            <a:off x="7982987" y="2324915"/>
            <a:ext cx="2863660" cy="1965686"/>
          </a:xfrm>
          <a:prstGeom prst="ellipse">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A0E871B-EADC-6672-573A-D344A4819365}"/>
              </a:ext>
            </a:extLst>
          </p:cNvPr>
          <p:cNvSpPr/>
          <p:nvPr/>
        </p:nvSpPr>
        <p:spPr>
          <a:xfrm>
            <a:off x="8417373" y="4420985"/>
            <a:ext cx="912575" cy="81242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CE4FD49-B1BD-80F8-FFCF-E6D973DF82C3}"/>
              </a:ext>
            </a:extLst>
          </p:cNvPr>
          <p:cNvSpPr/>
          <p:nvPr/>
        </p:nvSpPr>
        <p:spPr>
          <a:xfrm>
            <a:off x="9140583" y="2861510"/>
            <a:ext cx="710441" cy="1259352"/>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66D6E03-91F9-ACFE-A672-889B6D34EE38}"/>
              </a:ext>
            </a:extLst>
          </p:cNvPr>
          <p:cNvSpPr/>
          <p:nvPr/>
        </p:nvSpPr>
        <p:spPr>
          <a:xfrm>
            <a:off x="9429920" y="2331089"/>
            <a:ext cx="109141" cy="530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28600B1-F748-BBCC-835D-F533D521BA90}"/>
              </a:ext>
            </a:extLst>
          </p:cNvPr>
          <p:cNvSpPr/>
          <p:nvPr/>
        </p:nvSpPr>
        <p:spPr>
          <a:xfrm>
            <a:off x="9440636" y="4120862"/>
            <a:ext cx="98425" cy="1697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6425ABF-86F7-750E-0314-FF0520687F19}"/>
              </a:ext>
            </a:extLst>
          </p:cNvPr>
          <p:cNvSpPr/>
          <p:nvPr/>
        </p:nvSpPr>
        <p:spPr>
          <a:xfrm rot="412046">
            <a:off x="8919935" y="4250775"/>
            <a:ext cx="98425" cy="16973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E6BD70D-D3DD-B52D-27A2-607DB1ACB410}"/>
              </a:ext>
            </a:extLst>
          </p:cNvPr>
          <p:cNvCxnSpPr>
            <a:cxnSpLocks/>
            <a:stCxn id="15" idx="3"/>
            <a:endCxn id="31" idx="2"/>
          </p:cNvCxnSpPr>
          <p:nvPr/>
        </p:nvCxnSpPr>
        <p:spPr>
          <a:xfrm flipV="1">
            <a:off x="7863156" y="3491186"/>
            <a:ext cx="1277427" cy="230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ADED908-6BE3-B156-1732-148E5E55A187}"/>
              </a:ext>
            </a:extLst>
          </p:cNvPr>
          <p:cNvCxnSpPr>
            <a:cxnSpLocks/>
            <a:endCxn id="34" idx="1"/>
          </p:cNvCxnSpPr>
          <p:nvPr/>
        </p:nvCxnSpPr>
        <p:spPr>
          <a:xfrm>
            <a:off x="7833487" y="3911480"/>
            <a:ext cx="1086801" cy="4182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D9D4366-5BCE-6A65-8EA6-619FB079F4BF}"/>
              </a:ext>
            </a:extLst>
          </p:cNvPr>
          <p:cNvSpPr txBox="1"/>
          <p:nvPr/>
        </p:nvSpPr>
        <p:spPr>
          <a:xfrm>
            <a:off x="7252091" y="3491186"/>
            <a:ext cx="611065" cy="461665"/>
          </a:xfrm>
          <a:prstGeom prst="rect">
            <a:avLst/>
          </a:prstGeom>
          <a:noFill/>
        </p:spPr>
        <p:txBody>
          <a:bodyPr wrap="none" rtlCol="0">
            <a:spAutoFit/>
          </a:bodyPr>
          <a:lstStyle/>
          <a:p>
            <a:r>
              <a:rPr lang="en-US" sz="2400" dirty="0"/>
              <a:t>fills</a:t>
            </a:r>
          </a:p>
        </p:txBody>
      </p:sp>
      <p:sp>
        <p:nvSpPr>
          <p:cNvPr id="36" name="TextBox 35">
            <a:extLst>
              <a:ext uri="{FF2B5EF4-FFF2-40B4-BE49-F238E27FC236}">
                <a16:creationId xmlns:a16="http://schemas.microsoft.com/office/drawing/2014/main" id="{8DC4A95E-B045-9C41-4578-6C510764D3D8}"/>
              </a:ext>
            </a:extLst>
          </p:cNvPr>
          <p:cNvSpPr txBox="1"/>
          <p:nvPr/>
        </p:nvSpPr>
        <p:spPr>
          <a:xfrm>
            <a:off x="10703167" y="3864079"/>
            <a:ext cx="699230" cy="461665"/>
          </a:xfrm>
          <a:prstGeom prst="rect">
            <a:avLst/>
          </a:prstGeom>
          <a:noFill/>
        </p:spPr>
        <p:txBody>
          <a:bodyPr wrap="none" rtlCol="0">
            <a:spAutoFit/>
          </a:bodyPr>
          <a:lstStyle/>
          <a:p>
            <a:r>
              <a:rPr lang="en-US" sz="2400" dirty="0"/>
              <a:t>cuts</a:t>
            </a:r>
          </a:p>
        </p:txBody>
      </p:sp>
      <p:cxnSp>
        <p:nvCxnSpPr>
          <p:cNvPr id="37" name="Straight Arrow Connector 36">
            <a:extLst>
              <a:ext uri="{FF2B5EF4-FFF2-40B4-BE49-F238E27FC236}">
                <a16:creationId xmlns:a16="http://schemas.microsoft.com/office/drawing/2014/main" id="{19863126-671A-5FFD-80A4-E4FD02C4C668}"/>
              </a:ext>
            </a:extLst>
          </p:cNvPr>
          <p:cNvCxnSpPr>
            <a:cxnSpLocks/>
          </p:cNvCxnSpPr>
          <p:nvPr/>
        </p:nvCxnSpPr>
        <p:spPr>
          <a:xfrm flipH="1" flipV="1">
            <a:off x="9546833" y="2596299"/>
            <a:ext cx="1299814" cy="1328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B261B18-1BB6-07C0-9A58-90EC8C9EBB8E}"/>
              </a:ext>
            </a:extLst>
          </p:cNvPr>
          <p:cNvCxnSpPr>
            <a:cxnSpLocks/>
            <a:stCxn id="36" idx="1"/>
            <a:endCxn id="33" idx="3"/>
          </p:cNvCxnSpPr>
          <p:nvPr/>
        </p:nvCxnSpPr>
        <p:spPr>
          <a:xfrm flipH="1">
            <a:off x="9539061" y="4094912"/>
            <a:ext cx="1164106" cy="110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AB44F8C-5066-4DB6-8CFF-B61788E5B6B1}"/>
              </a:ext>
            </a:extLst>
          </p:cNvPr>
          <p:cNvCxnSpPr>
            <a:cxnSpLocks/>
            <a:endCxn id="30" idx="6"/>
          </p:cNvCxnSpPr>
          <p:nvPr/>
        </p:nvCxnSpPr>
        <p:spPr>
          <a:xfrm flipH="1">
            <a:off x="9329948" y="4290601"/>
            <a:ext cx="1431839" cy="536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649360"/>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Single-shape Simplification </a:t>
            </a:r>
            <a:r>
              <a:rPr lang="en-US" sz="2400" dirty="0"/>
              <a:t>[Zeng 20]</a:t>
            </a:r>
          </a:p>
        </p:txBody>
      </p:sp>
      <p:sp>
        <p:nvSpPr>
          <p:cNvPr id="3" name="Content Placeholder 2"/>
          <p:cNvSpPr>
            <a:spLocks noGrp="1"/>
          </p:cNvSpPr>
          <p:nvPr>
            <p:ph idx="1"/>
          </p:nvPr>
        </p:nvSpPr>
        <p:spPr>
          <a:xfrm>
            <a:off x="463552" y="1587380"/>
            <a:ext cx="8271666" cy="4648200"/>
          </a:xfrm>
        </p:spPr>
        <p:txBody>
          <a:bodyPr/>
          <a:lstStyle/>
          <a:p>
            <a:r>
              <a:rPr lang="en-US" dirty="0"/>
              <a:t>Compute candidate cuts and fills</a:t>
            </a:r>
          </a:p>
          <a:p>
            <a:pPr lvl="1"/>
            <a:r>
              <a:rPr lang="en-US" dirty="0"/>
              <a:t>Applying a cut or fill removes one or more features</a:t>
            </a:r>
          </a:p>
          <a:p>
            <a:pPr lvl="1"/>
            <a:r>
              <a:rPr lang="en-US" dirty="0"/>
              <a:t>Each candidate associated with a cost</a:t>
            </a:r>
          </a:p>
          <a:p>
            <a:r>
              <a:rPr lang="en-US" dirty="0"/>
              <a:t>Select a subset of candidates that:</a:t>
            </a:r>
          </a:p>
          <a:p>
            <a:pPr lvl="1"/>
            <a:r>
              <a:rPr lang="en-US" dirty="0"/>
              <a:t>Maximally removes topological features</a:t>
            </a:r>
          </a:p>
          <a:p>
            <a:pPr lvl="1"/>
            <a:r>
              <a:rPr lang="en-US" dirty="0"/>
              <a:t>Minimizes total cost</a:t>
            </a:r>
          </a:p>
          <a:p>
            <a:r>
              <a:rPr lang="en-US" dirty="0"/>
              <a:t>Solved as a graph labelling problem</a:t>
            </a:r>
          </a:p>
        </p:txBody>
      </p:sp>
      <p:sp>
        <p:nvSpPr>
          <p:cNvPr id="4" name="Slide Number Placeholder 3"/>
          <p:cNvSpPr>
            <a:spLocks noGrp="1"/>
          </p:cNvSpPr>
          <p:nvPr>
            <p:ph type="sldNum" sz="quarter" idx="10"/>
          </p:nvPr>
        </p:nvSpPr>
        <p:spPr/>
        <p:txBody>
          <a:bodyPr/>
          <a:lstStyle/>
          <a:p>
            <a:fld id="{74FF9159-C67C-4C1B-88E3-1706C5186037}" type="slidenum">
              <a:rPr lang="en-US" smtClean="0"/>
              <a:t>21</a:t>
            </a:fld>
            <a:endParaRPr lang="en-US"/>
          </a:p>
        </p:txBody>
      </p:sp>
      <p:sp>
        <p:nvSpPr>
          <p:cNvPr id="28" name="Oval 27">
            <a:extLst>
              <a:ext uri="{FF2B5EF4-FFF2-40B4-BE49-F238E27FC236}">
                <a16:creationId xmlns:a16="http://schemas.microsoft.com/office/drawing/2014/main" id="{6B2CB131-86B8-6C7D-AF57-E0A066BB9D76}"/>
              </a:ext>
            </a:extLst>
          </p:cNvPr>
          <p:cNvSpPr/>
          <p:nvPr/>
        </p:nvSpPr>
        <p:spPr>
          <a:xfrm>
            <a:off x="7982987" y="2324915"/>
            <a:ext cx="2863660" cy="1965686"/>
          </a:xfrm>
          <a:prstGeom prst="ellipse">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A0E871B-EADC-6672-573A-D344A4819365}"/>
              </a:ext>
            </a:extLst>
          </p:cNvPr>
          <p:cNvSpPr/>
          <p:nvPr/>
        </p:nvSpPr>
        <p:spPr>
          <a:xfrm>
            <a:off x="8417373" y="4420985"/>
            <a:ext cx="912575" cy="812420"/>
          </a:xfrm>
          <a:prstGeom prst="ellipse">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CE4FD49-B1BD-80F8-FFCF-E6D973DF82C3}"/>
              </a:ext>
            </a:extLst>
          </p:cNvPr>
          <p:cNvSpPr/>
          <p:nvPr/>
        </p:nvSpPr>
        <p:spPr>
          <a:xfrm>
            <a:off x="9140583" y="2861510"/>
            <a:ext cx="710441" cy="125935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28600B1-F748-BBCC-835D-F533D521BA90}"/>
              </a:ext>
            </a:extLst>
          </p:cNvPr>
          <p:cNvSpPr/>
          <p:nvPr/>
        </p:nvSpPr>
        <p:spPr>
          <a:xfrm>
            <a:off x="9440636" y="4076700"/>
            <a:ext cx="98425" cy="25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6425ABF-86F7-750E-0314-FF0520687F19}"/>
              </a:ext>
            </a:extLst>
          </p:cNvPr>
          <p:cNvSpPr/>
          <p:nvPr/>
        </p:nvSpPr>
        <p:spPr>
          <a:xfrm rot="412046">
            <a:off x="8919367" y="4197902"/>
            <a:ext cx="98425" cy="2849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467D5A2-8DA6-7D7D-B645-6DA5A7DE9F7F}"/>
              </a:ext>
            </a:extLst>
          </p:cNvPr>
          <p:cNvSpPr/>
          <p:nvPr/>
        </p:nvSpPr>
        <p:spPr>
          <a:xfrm>
            <a:off x="8893969" y="4231481"/>
            <a:ext cx="26194" cy="195263"/>
          </a:xfrm>
          <a:custGeom>
            <a:avLst/>
            <a:gdLst>
              <a:gd name="connsiteX0" fmla="*/ 26194 w 26194"/>
              <a:gd name="connsiteY0" fmla="*/ 0 h 195263"/>
              <a:gd name="connsiteX1" fmla="*/ 0 w 26194"/>
              <a:gd name="connsiteY1" fmla="*/ 195263 h 195263"/>
              <a:gd name="connsiteX0" fmla="*/ 19051 w 19051"/>
              <a:gd name="connsiteY0" fmla="*/ 0 h 195263"/>
              <a:gd name="connsiteX1" fmla="*/ 0 w 19051"/>
              <a:gd name="connsiteY1" fmla="*/ 195263 h 195263"/>
              <a:gd name="connsiteX0" fmla="*/ 28576 w 28576"/>
              <a:gd name="connsiteY0" fmla="*/ 0 h 195263"/>
              <a:gd name="connsiteX1" fmla="*/ 0 w 28576"/>
              <a:gd name="connsiteY1" fmla="*/ 195263 h 195263"/>
              <a:gd name="connsiteX0" fmla="*/ 21432 w 21432"/>
              <a:gd name="connsiteY0" fmla="*/ 0 h 195263"/>
              <a:gd name="connsiteX1" fmla="*/ 0 w 21432"/>
              <a:gd name="connsiteY1" fmla="*/ 195263 h 195263"/>
              <a:gd name="connsiteX0" fmla="*/ 23813 w 23813"/>
              <a:gd name="connsiteY0" fmla="*/ 0 h 195263"/>
              <a:gd name="connsiteX1" fmla="*/ 0 w 23813"/>
              <a:gd name="connsiteY1" fmla="*/ 195263 h 195263"/>
              <a:gd name="connsiteX0" fmla="*/ 23813 w 23813"/>
              <a:gd name="connsiteY0" fmla="*/ 0 h 195263"/>
              <a:gd name="connsiteX1" fmla="*/ 0 w 23813"/>
              <a:gd name="connsiteY1" fmla="*/ 195263 h 195263"/>
              <a:gd name="connsiteX0" fmla="*/ 26194 w 26194"/>
              <a:gd name="connsiteY0" fmla="*/ 0 h 195263"/>
              <a:gd name="connsiteX1" fmla="*/ 0 w 26194"/>
              <a:gd name="connsiteY1" fmla="*/ 195263 h 195263"/>
            </a:gdLst>
            <a:ahLst/>
            <a:cxnLst>
              <a:cxn ang="0">
                <a:pos x="connsiteX0" y="connsiteY0"/>
              </a:cxn>
              <a:cxn ang="0">
                <a:pos x="connsiteX1" y="connsiteY1"/>
              </a:cxn>
            </a:cxnLst>
            <a:rect l="l" t="t" r="r" b="b"/>
            <a:pathLst>
              <a:path w="26194" h="195263">
                <a:moveTo>
                  <a:pt x="26194" y="0"/>
                </a:moveTo>
                <a:lnTo>
                  <a:pt x="0" y="195263"/>
                </a:ln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A2291B86-B956-DCCA-24EC-B999DD8DB580}"/>
              </a:ext>
            </a:extLst>
          </p:cNvPr>
          <p:cNvSpPr/>
          <p:nvPr/>
        </p:nvSpPr>
        <p:spPr>
          <a:xfrm>
            <a:off x="9013807" y="4258162"/>
            <a:ext cx="26194" cy="195263"/>
          </a:xfrm>
          <a:custGeom>
            <a:avLst/>
            <a:gdLst>
              <a:gd name="connsiteX0" fmla="*/ 26194 w 26194"/>
              <a:gd name="connsiteY0" fmla="*/ 0 h 195263"/>
              <a:gd name="connsiteX1" fmla="*/ 0 w 26194"/>
              <a:gd name="connsiteY1" fmla="*/ 195263 h 195263"/>
              <a:gd name="connsiteX0" fmla="*/ 19051 w 19051"/>
              <a:gd name="connsiteY0" fmla="*/ 0 h 195263"/>
              <a:gd name="connsiteX1" fmla="*/ 0 w 19051"/>
              <a:gd name="connsiteY1" fmla="*/ 195263 h 195263"/>
              <a:gd name="connsiteX0" fmla="*/ 28576 w 28576"/>
              <a:gd name="connsiteY0" fmla="*/ 0 h 195263"/>
              <a:gd name="connsiteX1" fmla="*/ 0 w 28576"/>
              <a:gd name="connsiteY1" fmla="*/ 195263 h 195263"/>
              <a:gd name="connsiteX0" fmla="*/ 21432 w 21432"/>
              <a:gd name="connsiteY0" fmla="*/ 0 h 195263"/>
              <a:gd name="connsiteX1" fmla="*/ 0 w 21432"/>
              <a:gd name="connsiteY1" fmla="*/ 195263 h 195263"/>
              <a:gd name="connsiteX0" fmla="*/ 23813 w 23813"/>
              <a:gd name="connsiteY0" fmla="*/ 0 h 195263"/>
              <a:gd name="connsiteX1" fmla="*/ 0 w 23813"/>
              <a:gd name="connsiteY1" fmla="*/ 195263 h 195263"/>
              <a:gd name="connsiteX0" fmla="*/ 23813 w 23813"/>
              <a:gd name="connsiteY0" fmla="*/ 0 h 195263"/>
              <a:gd name="connsiteX1" fmla="*/ 0 w 23813"/>
              <a:gd name="connsiteY1" fmla="*/ 195263 h 195263"/>
              <a:gd name="connsiteX0" fmla="*/ 26194 w 26194"/>
              <a:gd name="connsiteY0" fmla="*/ 0 h 195263"/>
              <a:gd name="connsiteX1" fmla="*/ 0 w 26194"/>
              <a:gd name="connsiteY1" fmla="*/ 195263 h 195263"/>
            </a:gdLst>
            <a:ahLst/>
            <a:cxnLst>
              <a:cxn ang="0">
                <a:pos x="connsiteX0" y="connsiteY0"/>
              </a:cxn>
              <a:cxn ang="0">
                <a:pos x="connsiteX1" y="connsiteY1"/>
              </a:cxn>
            </a:cxnLst>
            <a:rect l="l" t="t" r="r" b="b"/>
            <a:pathLst>
              <a:path w="26194" h="195263">
                <a:moveTo>
                  <a:pt x="26194" y="0"/>
                </a:moveTo>
                <a:lnTo>
                  <a:pt x="0" y="195263"/>
                </a:ln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D3CF13B0-A765-C71E-85FC-0B52AF32C5C2}"/>
              </a:ext>
            </a:extLst>
          </p:cNvPr>
          <p:cNvSpPr/>
          <p:nvPr/>
        </p:nvSpPr>
        <p:spPr>
          <a:xfrm>
            <a:off x="9543823" y="4107240"/>
            <a:ext cx="2382" cy="192892"/>
          </a:xfrm>
          <a:custGeom>
            <a:avLst/>
            <a:gdLst>
              <a:gd name="connsiteX0" fmla="*/ 26194 w 26194"/>
              <a:gd name="connsiteY0" fmla="*/ 0 h 195263"/>
              <a:gd name="connsiteX1" fmla="*/ 0 w 26194"/>
              <a:gd name="connsiteY1" fmla="*/ 195263 h 195263"/>
              <a:gd name="connsiteX0" fmla="*/ 19051 w 19051"/>
              <a:gd name="connsiteY0" fmla="*/ 0 h 195263"/>
              <a:gd name="connsiteX1" fmla="*/ 0 w 19051"/>
              <a:gd name="connsiteY1" fmla="*/ 195263 h 195263"/>
              <a:gd name="connsiteX0" fmla="*/ 28576 w 28576"/>
              <a:gd name="connsiteY0" fmla="*/ 0 h 195263"/>
              <a:gd name="connsiteX1" fmla="*/ 0 w 28576"/>
              <a:gd name="connsiteY1" fmla="*/ 195263 h 195263"/>
              <a:gd name="connsiteX0" fmla="*/ 21432 w 21432"/>
              <a:gd name="connsiteY0" fmla="*/ 0 h 195263"/>
              <a:gd name="connsiteX1" fmla="*/ 0 w 21432"/>
              <a:gd name="connsiteY1" fmla="*/ 195263 h 195263"/>
              <a:gd name="connsiteX0" fmla="*/ 23813 w 23813"/>
              <a:gd name="connsiteY0" fmla="*/ 0 h 195263"/>
              <a:gd name="connsiteX1" fmla="*/ 0 w 23813"/>
              <a:gd name="connsiteY1" fmla="*/ 195263 h 195263"/>
              <a:gd name="connsiteX0" fmla="*/ 23813 w 23813"/>
              <a:gd name="connsiteY0" fmla="*/ 0 h 195263"/>
              <a:gd name="connsiteX1" fmla="*/ 0 w 23813"/>
              <a:gd name="connsiteY1" fmla="*/ 195263 h 195263"/>
              <a:gd name="connsiteX0" fmla="*/ 26194 w 26194"/>
              <a:gd name="connsiteY0" fmla="*/ 0 h 195263"/>
              <a:gd name="connsiteX1" fmla="*/ 0 w 26194"/>
              <a:gd name="connsiteY1" fmla="*/ 195263 h 195263"/>
              <a:gd name="connsiteX0" fmla="*/ 2382 w 2382"/>
              <a:gd name="connsiteY0" fmla="*/ 0 h 183357"/>
              <a:gd name="connsiteX1" fmla="*/ 0 w 2382"/>
              <a:gd name="connsiteY1" fmla="*/ 183357 h 183357"/>
              <a:gd name="connsiteX0" fmla="*/ 0 w 9996"/>
              <a:gd name="connsiteY0" fmla="*/ 0 h 10000"/>
              <a:gd name="connsiteX1" fmla="*/ 9996 w 9996"/>
              <a:gd name="connsiteY1" fmla="*/ 10000 h 10000"/>
              <a:gd name="connsiteX0" fmla="*/ 10004 w 10004"/>
              <a:gd name="connsiteY0" fmla="*/ 0 h 10000"/>
              <a:gd name="connsiteX1" fmla="*/ 0 w 10004"/>
              <a:gd name="connsiteY1" fmla="*/ 10000 h 10000"/>
              <a:gd name="connsiteX0" fmla="*/ 10004 w 10004"/>
              <a:gd name="connsiteY0" fmla="*/ 0 h 10260"/>
              <a:gd name="connsiteX1" fmla="*/ 0 w 10004"/>
              <a:gd name="connsiteY1" fmla="*/ 10260 h 10260"/>
              <a:gd name="connsiteX0" fmla="*/ 10004 w 10004"/>
              <a:gd name="connsiteY0" fmla="*/ 0 h 10390"/>
              <a:gd name="connsiteX1" fmla="*/ 0 w 10004"/>
              <a:gd name="connsiteY1" fmla="*/ 10390 h 10390"/>
              <a:gd name="connsiteX0" fmla="*/ 10004 w 10004"/>
              <a:gd name="connsiteY0" fmla="*/ 0 h 10520"/>
              <a:gd name="connsiteX1" fmla="*/ 0 w 10004"/>
              <a:gd name="connsiteY1" fmla="*/ 10520 h 10520"/>
            </a:gdLst>
            <a:ahLst/>
            <a:cxnLst>
              <a:cxn ang="0">
                <a:pos x="connsiteX0" y="connsiteY0"/>
              </a:cxn>
              <a:cxn ang="0">
                <a:pos x="connsiteX1" y="connsiteY1"/>
              </a:cxn>
            </a:cxnLst>
            <a:rect l="l" t="t" r="r" b="b"/>
            <a:pathLst>
              <a:path w="10004" h="10520">
                <a:moveTo>
                  <a:pt x="10004" y="0"/>
                </a:moveTo>
                <a:lnTo>
                  <a:pt x="0" y="10520"/>
                </a:ln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Freeform: Shape 17">
            <a:extLst>
              <a:ext uri="{FF2B5EF4-FFF2-40B4-BE49-F238E27FC236}">
                <a16:creationId xmlns:a16="http://schemas.microsoft.com/office/drawing/2014/main" id="{4F345CD3-F4BF-3C67-F3B3-145C117FABDF}"/>
              </a:ext>
            </a:extLst>
          </p:cNvPr>
          <p:cNvSpPr/>
          <p:nvPr/>
        </p:nvSpPr>
        <p:spPr>
          <a:xfrm>
            <a:off x="9435108" y="4107240"/>
            <a:ext cx="2382" cy="195275"/>
          </a:xfrm>
          <a:custGeom>
            <a:avLst/>
            <a:gdLst>
              <a:gd name="connsiteX0" fmla="*/ 26194 w 26194"/>
              <a:gd name="connsiteY0" fmla="*/ 0 h 195263"/>
              <a:gd name="connsiteX1" fmla="*/ 0 w 26194"/>
              <a:gd name="connsiteY1" fmla="*/ 195263 h 195263"/>
              <a:gd name="connsiteX0" fmla="*/ 19051 w 19051"/>
              <a:gd name="connsiteY0" fmla="*/ 0 h 195263"/>
              <a:gd name="connsiteX1" fmla="*/ 0 w 19051"/>
              <a:gd name="connsiteY1" fmla="*/ 195263 h 195263"/>
              <a:gd name="connsiteX0" fmla="*/ 28576 w 28576"/>
              <a:gd name="connsiteY0" fmla="*/ 0 h 195263"/>
              <a:gd name="connsiteX1" fmla="*/ 0 w 28576"/>
              <a:gd name="connsiteY1" fmla="*/ 195263 h 195263"/>
              <a:gd name="connsiteX0" fmla="*/ 21432 w 21432"/>
              <a:gd name="connsiteY0" fmla="*/ 0 h 195263"/>
              <a:gd name="connsiteX1" fmla="*/ 0 w 21432"/>
              <a:gd name="connsiteY1" fmla="*/ 195263 h 195263"/>
              <a:gd name="connsiteX0" fmla="*/ 23813 w 23813"/>
              <a:gd name="connsiteY0" fmla="*/ 0 h 195263"/>
              <a:gd name="connsiteX1" fmla="*/ 0 w 23813"/>
              <a:gd name="connsiteY1" fmla="*/ 195263 h 195263"/>
              <a:gd name="connsiteX0" fmla="*/ 23813 w 23813"/>
              <a:gd name="connsiteY0" fmla="*/ 0 h 195263"/>
              <a:gd name="connsiteX1" fmla="*/ 0 w 23813"/>
              <a:gd name="connsiteY1" fmla="*/ 195263 h 195263"/>
              <a:gd name="connsiteX0" fmla="*/ 26194 w 26194"/>
              <a:gd name="connsiteY0" fmla="*/ 0 h 195263"/>
              <a:gd name="connsiteX1" fmla="*/ 0 w 26194"/>
              <a:gd name="connsiteY1" fmla="*/ 195263 h 195263"/>
              <a:gd name="connsiteX0" fmla="*/ 2382 w 2382"/>
              <a:gd name="connsiteY0" fmla="*/ 0 h 183357"/>
              <a:gd name="connsiteX1" fmla="*/ 0 w 2382"/>
              <a:gd name="connsiteY1" fmla="*/ 183357 h 183357"/>
              <a:gd name="connsiteX0" fmla="*/ 0 w 9996"/>
              <a:gd name="connsiteY0" fmla="*/ 0 h 10000"/>
              <a:gd name="connsiteX1" fmla="*/ 9996 w 9996"/>
              <a:gd name="connsiteY1" fmla="*/ 10000 h 10000"/>
              <a:gd name="connsiteX0" fmla="*/ 10004 w 10004"/>
              <a:gd name="connsiteY0" fmla="*/ 0 h 10000"/>
              <a:gd name="connsiteX1" fmla="*/ 0 w 10004"/>
              <a:gd name="connsiteY1" fmla="*/ 10000 h 10000"/>
              <a:gd name="connsiteX0" fmla="*/ 10004 w 10004"/>
              <a:gd name="connsiteY0" fmla="*/ 0 h 10260"/>
              <a:gd name="connsiteX1" fmla="*/ 0 w 10004"/>
              <a:gd name="connsiteY1" fmla="*/ 10260 h 10260"/>
              <a:gd name="connsiteX0" fmla="*/ 10004 w 10004"/>
              <a:gd name="connsiteY0" fmla="*/ 0 h 10650"/>
              <a:gd name="connsiteX1" fmla="*/ 0 w 10004"/>
              <a:gd name="connsiteY1" fmla="*/ 10650 h 10650"/>
            </a:gdLst>
            <a:ahLst/>
            <a:cxnLst>
              <a:cxn ang="0">
                <a:pos x="connsiteX0" y="connsiteY0"/>
              </a:cxn>
              <a:cxn ang="0">
                <a:pos x="connsiteX1" y="connsiteY1"/>
              </a:cxn>
            </a:cxnLst>
            <a:rect l="l" t="t" r="r" b="b"/>
            <a:pathLst>
              <a:path w="10004" h="10650">
                <a:moveTo>
                  <a:pt x="10004" y="0"/>
                </a:moveTo>
                <a:lnTo>
                  <a:pt x="0" y="10650"/>
                </a:ln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90840657"/>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Nesting-Aware Candidates</a:t>
            </a:r>
          </a:p>
        </p:txBody>
      </p:sp>
      <p:sp>
        <p:nvSpPr>
          <p:cNvPr id="4" name="Slide Number Placeholder 3"/>
          <p:cNvSpPr>
            <a:spLocks noGrp="1"/>
          </p:cNvSpPr>
          <p:nvPr>
            <p:ph type="sldNum" sz="quarter" idx="10"/>
          </p:nvPr>
        </p:nvSpPr>
        <p:spPr/>
        <p:txBody>
          <a:bodyPr/>
          <a:lstStyle/>
          <a:p>
            <a:fld id="{74FF9159-C67C-4C1B-88E3-1706C5186037}" type="slidenum">
              <a:rPr lang="en-US" smtClean="0"/>
              <a:t>22</a:t>
            </a:fld>
            <a:endParaRPr lang="en-US"/>
          </a:p>
        </p:txBody>
      </p:sp>
      <p:sp>
        <p:nvSpPr>
          <p:cNvPr id="5" name="Oval 4">
            <a:extLst>
              <a:ext uri="{FF2B5EF4-FFF2-40B4-BE49-F238E27FC236}">
                <a16:creationId xmlns:a16="http://schemas.microsoft.com/office/drawing/2014/main" id="{86CBE71C-88D0-4BB9-BF1D-102283625555}"/>
              </a:ext>
            </a:extLst>
          </p:cNvPr>
          <p:cNvSpPr/>
          <p:nvPr/>
        </p:nvSpPr>
        <p:spPr>
          <a:xfrm>
            <a:off x="3606761" y="2684886"/>
            <a:ext cx="1536051" cy="1536051"/>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28C5C38-D6DC-48E8-BBB2-637A8E247AFB}"/>
              </a:ext>
            </a:extLst>
          </p:cNvPr>
          <p:cNvSpPr/>
          <p:nvPr/>
        </p:nvSpPr>
        <p:spPr>
          <a:xfrm>
            <a:off x="4108237" y="3186361"/>
            <a:ext cx="533100" cy="5331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95A71F-3B9B-492D-913E-B791DB0618B5}"/>
              </a:ext>
            </a:extLst>
          </p:cNvPr>
          <p:cNvSpPr/>
          <p:nvPr/>
        </p:nvSpPr>
        <p:spPr>
          <a:xfrm>
            <a:off x="1624307" y="2803855"/>
            <a:ext cx="1301125" cy="130112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07035D2-0ABB-401D-A316-04DC467997AF}"/>
              </a:ext>
            </a:extLst>
          </p:cNvPr>
          <p:cNvSpPr/>
          <p:nvPr/>
        </p:nvSpPr>
        <p:spPr>
          <a:xfrm>
            <a:off x="1893116" y="3068899"/>
            <a:ext cx="767272" cy="7672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23">
            <a:extLst>
              <a:ext uri="{FF2B5EF4-FFF2-40B4-BE49-F238E27FC236}">
                <a16:creationId xmlns:a16="http://schemas.microsoft.com/office/drawing/2014/main" id="{4D417F80-EEAD-405F-A899-626B4FE05A8D}"/>
              </a:ext>
            </a:extLst>
          </p:cNvPr>
          <p:cNvSpPr/>
          <p:nvPr/>
        </p:nvSpPr>
        <p:spPr>
          <a:xfrm>
            <a:off x="2099240" y="3786966"/>
            <a:ext cx="344482" cy="321893"/>
          </a:xfrm>
          <a:custGeom>
            <a:avLst/>
            <a:gdLst>
              <a:gd name="connsiteX0" fmla="*/ 0 w 232410"/>
              <a:gd name="connsiteY0" fmla="*/ 0 h 217170"/>
              <a:gd name="connsiteX1" fmla="*/ 49530 w 232410"/>
              <a:gd name="connsiteY1" fmla="*/ 20955 h 217170"/>
              <a:gd name="connsiteX2" fmla="*/ 97155 w 232410"/>
              <a:gd name="connsiteY2" fmla="*/ 32385 h 217170"/>
              <a:gd name="connsiteX3" fmla="*/ 129540 w 232410"/>
              <a:gd name="connsiteY3" fmla="*/ 32385 h 217170"/>
              <a:gd name="connsiteX4" fmla="*/ 160020 w 232410"/>
              <a:gd name="connsiteY4" fmla="*/ 30480 h 217170"/>
              <a:gd name="connsiteX5" fmla="*/ 186690 w 232410"/>
              <a:gd name="connsiteY5" fmla="*/ 22860 h 217170"/>
              <a:gd name="connsiteX6" fmla="*/ 232410 w 232410"/>
              <a:gd name="connsiteY6" fmla="*/ 7620 h 217170"/>
              <a:gd name="connsiteX7" fmla="*/ 230505 w 232410"/>
              <a:gd name="connsiteY7" fmla="*/ 203835 h 217170"/>
              <a:gd name="connsiteX8" fmla="*/ 167640 w 232410"/>
              <a:gd name="connsiteY8" fmla="*/ 213360 h 217170"/>
              <a:gd name="connsiteX9" fmla="*/ 112395 w 232410"/>
              <a:gd name="connsiteY9" fmla="*/ 217170 h 217170"/>
              <a:gd name="connsiteX10" fmla="*/ 60960 w 232410"/>
              <a:gd name="connsiteY10" fmla="*/ 213360 h 217170"/>
              <a:gd name="connsiteX11" fmla="*/ 20955 w 232410"/>
              <a:gd name="connsiteY11" fmla="*/ 205740 h 217170"/>
              <a:gd name="connsiteX12" fmla="*/ 1905 w 232410"/>
              <a:gd name="connsiteY12" fmla="*/ 198120 h 217170"/>
              <a:gd name="connsiteX13" fmla="*/ 0 w 232410"/>
              <a:gd name="connsiteY13" fmla="*/ 0 h 2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410" h="217170">
                <a:moveTo>
                  <a:pt x="0" y="0"/>
                </a:moveTo>
                <a:lnTo>
                  <a:pt x="49530" y="20955"/>
                </a:lnTo>
                <a:lnTo>
                  <a:pt x="97155" y="32385"/>
                </a:lnTo>
                <a:lnTo>
                  <a:pt x="129540" y="32385"/>
                </a:lnTo>
                <a:lnTo>
                  <a:pt x="160020" y="30480"/>
                </a:lnTo>
                <a:lnTo>
                  <a:pt x="186690" y="22860"/>
                </a:lnTo>
                <a:lnTo>
                  <a:pt x="232410" y="7620"/>
                </a:lnTo>
                <a:lnTo>
                  <a:pt x="230505" y="203835"/>
                </a:lnTo>
                <a:lnTo>
                  <a:pt x="167640" y="213360"/>
                </a:lnTo>
                <a:lnTo>
                  <a:pt x="112395" y="217170"/>
                </a:lnTo>
                <a:lnTo>
                  <a:pt x="60960" y="213360"/>
                </a:lnTo>
                <a:lnTo>
                  <a:pt x="20955" y="205740"/>
                </a:lnTo>
                <a:lnTo>
                  <a:pt x="1905" y="198120"/>
                </a:lnTo>
                <a:lnTo>
                  <a:pt x="0" y="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9E48A1-6579-4515-A32A-30C86FB3E014}"/>
              </a:ext>
            </a:extLst>
          </p:cNvPr>
          <p:cNvSpPr/>
          <p:nvPr/>
        </p:nvSpPr>
        <p:spPr>
          <a:xfrm>
            <a:off x="1897302" y="3068899"/>
            <a:ext cx="767272" cy="7672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2E9254-B083-4C40-9496-A304F04580F3}"/>
              </a:ext>
            </a:extLst>
          </p:cNvPr>
          <p:cNvSpPr/>
          <p:nvPr/>
        </p:nvSpPr>
        <p:spPr>
          <a:xfrm>
            <a:off x="1624307" y="2803855"/>
            <a:ext cx="1301125" cy="13011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27">
            <a:extLst>
              <a:ext uri="{FF2B5EF4-FFF2-40B4-BE49-F238E27FC236}">
                <a16:creationId xmlns:a16="http://schemas.microsoft.com/office/drawing/2014/main" id="{B5CAE6C0-0834-4DC0-99A6-9CF1F56E73EB}"/>
              </a:ext>
            </a:extLst>
          </p:cNvPr>
          <p:cNvSpPr/>
          <p:nvPr/>
        </p:nvSpPr>
        <p:spPr>
          <a:xfrm>
            <a:off x="4616714" y="3338010"/>
            <a:ext cx="525194" cy="217419"/>
          </a:xfrm>
          <a:custGeom>
            <a:avLst/>
            <a:gdLst>
              <a:gd name="connsiteX0" fmla="*/ 0 w 354330"/>
              <a:gd name="connsiteY0" fmla="*/ 0 h 146685"/>
              <a:gd name="connsiteX1" fmla="*/ 350520 w 354330"/>
              <a:gd name="connsiteY1" fmla="*/ 0 h 146685"/>
              <a:gd name="connsiteX2" fmla="*/ 352425 w 354330"/>
              <a:gd name="connsiteY2" fmla="*/ 28575 h 146685"/>
              <a:gd name="connsiteX3" fmla="*/ 354330 w 354330"/>
              <a:gd name="connsiteY3" fmla="*/ 59055 h 146685"/>
              <a:gd name="connsiteX4" fmla="*/ 354330 w 354330"/>
              <a:gd name="connsiteY4" fmla="*/ 85725 h 146685"/>
              <a:gd name="connsiteX5" fmla="*/ 354330 w 354330"/>
              <a:gd name="connsiteY5" fmla="*/ 112395 h 146685"/>
              <a:gd name="connsiteX6" fmla="*/ 352425 w 354330"/>
              <a:gd name="connsiteY6" fmla="*/ 146685 h 146685"/>
              <a:gd name="connsiteX7" fmla="*/ 1905 w 354330"/>
              <a:gd name="connsiteY7" fmla="*/ 146685 h 146685"/>
              <a:gd name="connsiteX8" fmla="*/ 11430 w 354330"/>
              <a:gd name="connsiteY8" fmla="*/ 129540 h 146685"/>
              <a:gd name="connsiteX9" fmla="*/ 15240 w 354330"/>
              <a:gd name="connsiteY9" fmla="*/ 95250 h 146685"/>
              <a:gd name="connsiteX10" fmla="*/ 17145 w 354330"/>
              <a:gd name="connsiteY10" fmla="*/ 64770 h 146685"/>
              <a:gd name="connsiteX11" fmla="*/ 0 w 354330"/>
              <a:gd name="connsiteY11" fmla="*/ 0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4330" h="146685">
                <a:moveTo>
                  <a:pt x="0" y="0"/>
                </a:moveTo>
                <a:lnTo>
                  <a:pt x="350520" y="0"/>
                </a:lnTo>
                <a:lnTo>
                  <a:pt x="352425" y="28575"/>
                </a:lnTo>
                <a:lnTo>
                  <a:pt x="354330" y="59055"/>
                </a:lnTo>
                <a:lnTo>
                  <a:pt x="354330" y="85725"/>
                </a:lnTo>
                <a:lnTo>
                  <a:pt x="354330" y="112395"/>
                </a:lnTo>
                <a:lnTo>
                  <a:pt x="352425" y="146685"/>
                </a:lnTo>
                <a:lnTo>
                  <a:pt x="1905" y="146685"/>
                </a:lnTo>
                <a:lnTo>
                  <a:pt x="11430" y="129540"/>
                </a:lnTo>
                <a:lnTo>
                  <a:pt x="15240" y="95250"/>
                </a:lnTo>
                <a:lnTo>
                  <a:pt x="17145" y="64770"/>
                </a:lnTo>
                <a:lnTo>
                  <a:pt x="0" y="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4667E7-55B8-4011-AB27-DE3143989870}"/>
              </a:ext>
            </a:extLst>
          </p:cNvPr>
          <p:cNvSpPr/>
          <p:nvPr/>
        </p:nvSpPr>
        <p:spPr>
          <a:xfrm>
            <a:off x="4218076" y="3762945"/>
            <a:ext cx="313421" cy="37064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38">
            <a:extLst>
              <a:ext uri="{FF2B5EF4-FFF2-40B4-BE49-F238E27FC236}">
                <a16:creationId xmlns:a16="http://schemas.microsoft.com/office/drawing/2014/main" id="{27BFCD89-3467-481B-9B9B-EDC6797AC8A7}"/>
              </a:ext>
            </a:extLst>
          </p:cNvPr>
          <p:cNvSpPr/>
          <p:nvPr/>
        </p:nvSpPr>
        <p:spPr>
          <a:xfrm>
            <a:off x="4286350" y="3696610"/>
            <a:ext cx="197654" cy="522370"/>
          </a:xfrm>
          <a:custGeom>
            <a:avLst/>
            <a:gdLst>
              <a:gd name="connsiteX0" fmla="*/ 0 w 133350"/>
              <a:gd name="connsiteY0" fmla="*/ 0 h 352425"/>
              <a:gd name="connsiteX1" fmla="*/ 55245 w 133350"/>
              <a:gd name="connsiteY1" fmla="*/ 13335 h 352425"/>
              <a:gd name="connsiteX2" fmla="*/ 83820 w 133350"/>
              <a:gd name="connsiteY2" fmla="*/ 11430 h 352425"/>
              <a:gd name="connsiteX3" fmla="*/ 112395 w 133350"/>
              <a:gd name="connsiteY3" fmla="*/ 7620 h 352425"/>
              <a:gd name="connsiteX4" fmla="*/ 133350 w 133350"/>
              <a:gd name="connsiteY4" fmla="*/ 0 h 352425"/>
              <a:gd name="connsiteX5" fmla="*/ 133350 w 133350"/>
              <a:gd name="connsiteY5" fmla="*/ 348615 h 352425"/>
              <a:gd name="connsiteX6" fmla="*/ 110490 w 133350"/>
              <a:gd name="connsiteY6" fmla="*/ 352425 h 352425"/>
              <a:gd name="connsiteX7" fmla="*/ 72390 w 133350"/>
              <a:gd name="connsiteY7" fmla="*/ 352425 h 352425"/>
              <a:gd name="connsiteX8" fmla="*/ 40005 w 133350"/>
              <a:gd name="connsiteY8" fmla="*/ 352425 h 352425"/>
              <a:gd name="connsiteX9" fmla="*/ 20955 w 133350"/>
              <a:gd name="connsiteY9" fmla="*/ 352425 h 352425"/>
              <a:gd name="connsiteX10" fmla="*/ 0 w 133350"/>
              <a:gd name="connsiteY10" fmla="*/ 348615 h 352425"/>
              <a:gd name="connsiteX11" fmla="*/ 0 w 133350"/>
              <a:gd name="connsiteY11"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0" h="352425">
                <a:moveTo>
                  <a:pt x="0" y="0"/>
                </a:moveTo>
                <a:lnTo>
                  <a:pt x="55245" y="13335"/>
                </a:lnTo>
                <a:lnTo>
                  <a:pt x="83820" y="11430"/>
                </a:lnTo>
                <a:lnTo>
                  <a:pt x="112395" y="7620"/>
                </a:lnTo>
                <a:lnTo>
                  <a:pt x="133350" y="0"/>
                </a:lnTo>
                <a:lnTo>
                  <a:pt x="133350" y="348615"/>
                </a:lnTo>
                <a:lnTo>
                  <a:pt x="110490" y="352425"/>
                </a:lnTo>
                <a:lnTo>
                  <a:pt x="72390" y="352425"/>
                </a:lnTo>
                <a:lnTo>
                  <a:pt x="40005" y="352425"/>
                </a:lnTo>
                <a:lnTo>
                  <a:pt x="20955" y="352425"/>
                </a:lnTo>
                <a:lnTo>
                  <a:pt x="0" y="348615"/>
                </a:lnTo>
                <a:lnTo>
                  <a:pt x="0" y="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983258F-3F6C-45F3-9FCE-AB7A7C65E6D6}"/>
              </a:ext>
            </a:extLst>
          </p:cNvPr>
          <p:cNvSpPr/>
          <p:nvPr/>
        </p:nvSpPr>
        <p:spPr>
          <a:xfrm>
            <a:off x="4108237" y="3186361"/>
            <a:ext cx="533100" cy="5331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DFFCF1-8314-4ADD-97FD-2F9972116F09}"/>
              </a:ext>
            </a:extLst>
          </p:cNvPr>
          <p:cNvSpPr/>
          <p:nvPr/>
        </p:nvSpPr>
        <p:spPr>
          <a:xfrm>
            <a:off x="3606761" y="2684886"/>
            <a:ext cx="1536051" cy="15360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p:cNvSpPr txBox="1"/>
              <p:nvPr/>
            </p:nvSpPr>
            <p:spPr>
              <a:xfrm>
                <a:off x="2002112" y="2037232"/>
                <a:ext cx="53873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oMath>
                  </m:oMathPara>
                </a14:m>
                <a:endParaRPr lang="en-US" sz="2400" dirty="0"/>
              </a:p>
            </p:txBody>
          </p:sp>
        </mc:Choice>
        <mc:Fallback xmlns="">
          <p:sp>
            <p:nvSpPr>
              <p:cNvPr id="22" name="TextBox 21"/>
              <p:cNvSpPr txBox="1">
                <a:spLocks noRot="1" noChangeAspect="1" noMove="1" noResize="1" noEditPoints="1" noAdjustHandles="1" noChangeArrowheads="1" noChangeShapeType="1" noTextEdit="1"/>
              </p:cNvSpPr>
              <p:nvPr/>
            </p:nvSpPr>
            <p:spPr>
              <a:xfrm>
                <a:off x="2002112" y="2037232"/>
                <a:ext cx="538737" cy="461665"/>
              </a:xfrm>
              <a:prstGeom prst="rect">
                <a:avLst/>
              </a:prstGeom>
              <a:blipFill>
                <a:blip r:embed="rId2"/>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101859" y="2037232"/>
                <a:ext cx="54585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2</m:t>
                          </m:r>
                        </m:sub>
                      </m:sSub>
                    </m:oMath>
                  </m:oMathPara>
                </a14:m>
                <a:endParaRPr lang="en-US"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4101859" y="2037232"/>
                <a:ext cx="545854" cy="461665"/>
              </a:xfrm>
              <a:prstGeom prst="rect">
                <a:avLst/>
              </a:prstGeom>
              <a:blipFill>
                <a:blip r:embed="rId3"/>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035986" y="2037232"/>
                <a:ext cx="48282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035986" y="2037232"/>
                <a:ext cx="482824"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178345" y="3778635"/>
                <a:ext cx="205184"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𝑧</m:t>
                      </m:r>
                    </m:oMath>
                  </m:oMathPara>
                </a14:m>
                <a:endParaRPr lang="en-US" sz="2200" dirty="0"/>
              </a:p>
            </p:txBody>
          </p:sp>
        </mc:Choice>
        <mc:Fallback xmlns="">
          <p:sp>
            <p:nvSpPr>
              <p:cNvPr id="25" name="TextBox 24"/>
              <p:cNvSpPr txBox="1">
                <a:spLocks noRot="1" noChangeAspect="1" noMove="1" noResize="1" noEditPoints="1" noAdjustHandles="1" noChangeArrowheads="1" noChangeShapeType="1" noTextEdit="1"/>
              </p:cNvSpPr>
              <p:nvPr/>
            </p:nvSpPr>
            <p:spPr>
              <a:xfrm>
                <a:off x="2178345" y="3778635"/>
                <a:ext cx="205184" cy="338554"/>
              </a:xfrm>
              <a:prstGeom prst="rect">
                <a:avLst/>
              </a:prstGeom>
              <a:blipFill>
                <a:blip r:embed="rId5"/>
                <a:stretch>
                  <a:fillRect l="-17647" r="-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286350" y="3778635"/>
                <a:ext cx="22333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𝑥</m:t>
                      </m:r>
                    </m:oMath>
                  </m:oMathPara>
                </a14:m>
                <a:endParaRPr lang="en-US" sz="2200" dirty="0"/>
              </a:p>
            </p:txBody>
          </p:sp>
        </mc:Choice>
        <mc:Fallback xmlns="">
          <p:sp>
            <p:nvSpPr>
              <p:cNvPr id="26" name="TextBox 25"/>
              <p:cNvSpPr txBox="1">
                <a:spLocks noRot="1" noChangeAspect="1" noMove="1" noResize="1" noEditPoints="1" noAdjustHandles="1" noChangeArrowheads="1" noChangeShapeType="1" noTextEdit="1"/>
              </p:cNvSpPr>
              <p:nvPr/>
            </p:nvSpPr>
            <p:spPr>
              <a:xfrm>
                <a:off x="4286350" y="3778635"/>
                <a:ext cx="223330" cy="338554"/>
              </a:xfrm>
              <a:prstGeom prst="rect">
                <a:avLst/>
              </a:prstGeom>
              <a:blipFill>
                <a:blip r:embed="rId6"/>
                <a:stretch>
                  <a:fillRect l="-16216" r="-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67646" y="3222813"/>
                <a:ext cx="226023"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oMath>
                  </m:oMathPara>
                </a14:m>
                <a:endParaRPr lang="en-US" sz="2200" dirty="0"/>
              </a:p>
            </p:txBody>
          </p:sp>
        </mc:Choice>
        <mc:Fallback xmlns="">
          <p:sp>
            <p:nvSpPr>
              <p:cNvPr id="27" name="TextBox 26"/>
              <p:cNvSpPr txBox="1">
                <a:spLocks noRot="1" noChangeAspect="1" noMove="1" noResize="1" noEditPoints="1" noAdjustHandles="1" noChangeArrowheads="1" noChangeShapeType="1" noTextEdit="1"/>
              </p:cNvSpPr>
              <p:nvPr/>
            </p:nvSpPr>
            <p:spPr>
              <a:xfrm>
                <a:off x="4767646" y="3222813"/>
                <a:ext cx="226023" cy="338554"/>
              </a:xfrm>
              <a:prstGeom prst="rect">
                <a:avLst/>
              </a:prstGeom>
              <a:blipFill>
                <a:blip r:embed="rId7"/>
                <a:stretch>
                  <a:fillRect l="-29730" r="-29730" b="-2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331477" y="4839906"/>
                <a:ext cx="425586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Cut </a:t>
                </a:r>
                <a14:m>
                  <m:oMath xmlns:m="http://schemas.openxmlformats.org/officeDocument/2006/math">
                    <m:r>
                      <a:rPr lang="en-US" sz="2000" b="0" i="1" smtClean="0">
                        <a:latin typeface="Cambria Math" panose="02040503050406030204" pitchFamily="18" charset="0"/>
                      </a:rPr>
                      <m:t>𝑥</m:t>
                    </m:r>
                  </m:oMath>
                </a14:m>
                <a:r>
                  <a:rPr lang="en-US" sz="2000" dirty="0"/>
                  <a:t> may be used (if </a:t>
                </a:r>
                <a14:m>
                  <m:oMath xmlns:m="http://schemas.openxmlformats.org/officeDocument/2006/math">
                    <m:r>
                      <a:rPr lang="en-US" sz="2000" b="0" i="1" smtClean="0">
                        <a:latin typeface="Cambria Math" panose="02040503050406030204" pitchFamily="18" charset="0"/>
                      </a:rPr>
                      <m:t>𝑧</m:t>
                    </m:r>
                  </m:oMath>
                </a14:m>
                <a:r>
                  <a:rPr lang="en-US" sz="2000" dirty="0"/>
                  <a:t> is also used)</a:t>
                </a:r>
              </a:p>
              <a:p>
                <a:pPr marL="285750" indent="-285750">
                  <a:buFont typeface="Arial" panose="020B0604020202020204" pitchFamily="34" charset="0"/>
                  <a:buChar char="•"/>
                </a:pPr>
                <a:r>
                  <a:rPr lang="en-US" sz="2000" dirty="0"/>
                  <a:t>Cut </a:t>
                </a:r>
                <a14:m>
                  <m:oMath xmlns:m="http://schemas.openxmlformats.org/officeDocument/2006/math">
                    <m:r>
                      <a:rPr lang="en-US" sz="2000" b="0" i="1" smtClean="0">
                        <a:latin typeface="Cambria Math" panose="02040503050406030204" pitchFamily="18" charset="0"/>
                      </a:rPr>
                      <m:t>𝑦</m:t>
                    </m:r>
                  </m:oMath>
                </a14:m>
                <a:r>
                  <a:rPr lang="en-US" sz="2000" dirty="0"/>
                  <a:t> may never be used</a:t>
                </a:r>
              </a:p>
            </p:txBody>
          </p:sp>
        </mc:Choice>
        <mc:Fallback xmlns="">
          <p:sp>
            <p:nvSpPr>
              <p:cNvPr id="30" name="TextBox 29"/>
              <p:cNvSpPr txBox="1">
                <a:spLocks noRot="1" noChangeAspect="1" noMove="1" noResize="1" noEditPoints="1" noAdjustHandles="1" noChangeArrowheads="1" noChangeShapeType="1" noTextEdit="1"/>
              </p:cNvSpPr>
              <p:nvPr/>
            </p:nvSpPr>
            <p:spPr>
              <a:xfrm>
                <a:off x="1331477" y="4839906"/>
                <a:ext cx="4255863" cy="707886"/>
              </a:xfrm>
              <a:prstGeom prst="rect">
                <a:avLst/>
              </a:prstGeom>
              <a:blipFill>
                <a:blip r:embed="rId8"/>
                <a:stretch>
                  <a:fillRect l="-1288" t="-5172" b="-14655"/>
                </a:stretch>
              </a:blipFill>
            </p:spPr>
            <p:txBody>
              <a:bodyPr/>
              <a:lstStyle/>
              <a:p>
                <a:r>
                  <a:rPr lang="en-US">
                    <a:noFill/>
                  </a:rPr>
                  <a:t> </a:t>
                </a:r>
              </a:p>
            </p:txBody>
          </p:sp>
        </mc:Fallback>
      </mc:AlternateContent>
      <p:sp>
        <p:nvSpPr>
          <p:cNvPr id="31" name="Freeform: Shape 58">
            <a:extLst>
              <a:ext uri="{FF2B5EF4-FFF2-40B4-BE49-F238E27FC236}">
                <a16:creationId xmlns:a16="http://schemas.microsoft.com/office/drawing/2014/main" id="{B14D6CB0-A0EE-48D1-9AE6-D479E3F00BBF}"/>
              </a:ext>
            </a:extLst>
          </p:cNvPr>
          <p:cNvSpPr/>
          <p:nvPr/>
        </p:nvSpPr>
        <p:spPr>
          <a:xfrm rot="10800000">
            <a:off x="6998935" y="3119824"/>
            <a:ext cx="666779" cy="150380"/>
          </a:xfrm>
          <a:custGeom>
            <a:avLst/>
            <a:gdLst>
              <a:gd name="connsiteX0" fmla="*/ 30480 w 447675"/>
              <a:gd name="connsiteY0" fmla="*/ 0 h 100965"/>
              <a:gd name="connsiteX1" fmla="*/ 415290 w 447675"/>
              <a:gd name="connsiteY1" fmla="*/ 0 h 100965"/>
              <a:gd name="connsiteX2" fmla="*/ 422910 w 447675"/>
              <a:gd name="connsiteY2" fmla="*/ 32385 h 100965"/>
              <a:gd name="connsiteX3" fmla="*/ 434340 w 447675"/>
              <a:gd name="connsiteY3" fmla="*/ 68580 h 100965"/>
              <a:gd name="connsiteX4" fmla="*/ 447675 w 447675"/>
              <a:gd name="connsiteY4" fmla="*/ 100965 h 100965"/>
              <a:gd name="connsiteX5" fmla="*/ 0 w 447675"/>
              <a:gd name="connsiteY5" fmla="*/ 100965 h 100965"/>
              <a:gd name="connsiteX6" fmla="*/ 13335 w 447675"/>
              <a:gd name="connsiteY6" fmla="*/ 70485 h 100965"/>
              <a:gd name="connsiteX7" fmla="*/ 30480 w 447675"/>
              <a:gd name="connsiteY7" fmla="*/ 0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100965">
                <a:moveTo>
                  <a:pt x="30480" y="0"/>
                </a:moveTo>
                <a:lnTo>
                  <a:pt x="415290" y="0"/>
                </a:lnTo>
                <a:lnTo>
                  <a:pt x="422910" y="32385"/>
                </a:lnTo>
                <a:lnTo>
                  <a:pt x="434340" y="68580"/>
                </a:lnTo>
                <a:lnTo>
                  <a:pt x="447675" y="100965"/>
                </a:lnTo>
                <a:lnTo>
                  <a:pt x="0" y="100965"/>
                </a:lnTo>
                <a:lnTo>
                  <a:pt x="13335" y="70485"/>
                </a:lnTo>
                <a:lnTo>
                  <a:pt x="3048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53">
            <a:extLst>
              <a:ext uri="{FF2B5EF4-FFF2-40B4-BE49-F238E27FC236}">
                <a16:creationId xmlns:a16="http://schemas.microsoft.com/office/drawing/2014/main" id="{726C361A-E753-44F3-A425-D83D85423C13}"/>
              </a:ext>
            </a:extLst>
          </p:cNvPr>
          <p:cNvSpPr/>
          <p:nvPr/>
        </p:nvSpPr>
        <p:spPr>
          <a:xfrm>
            <a:off x="9515556" y="3549008"/>
            <a:ext cx="377369" cy="306435"/>
          </a:xfrm>
          <a:custGeom>
            <a:avLst/>
            <a:gdLst>
              <a:gd name="connsiteX0" fmla="*/ 34290 w 253365"/>
              <a:gd name="connsiteY0" fmla="*/ 0 h 205740"/>
              <a:gd name="connsiteX1" fmla="*/ 217170 w 253365"/>
              <a:gd name="connsiteY1" fmla="*/ 0 h 205740"/>
              <a:gd name="connsiteX2" fmla="*/ 220980 w 253365"/>
              <a:gd name="connsiteY2" fmla="*/ 32385 h 205740"/>
              <a:gd name="connsiteX3" fmla="*/ 222885 w 253365"/>
              <a:gd name="connsiteY3" fmla="*/ 64770 h 205740"/>
              <a:gd name="connsiteX4" fmla="*/ 226695 w 253365"/>
              <a:gd name="connsiteY4" fmla="*/ 91440 h 205740"/>
              <a:gd name="connsiteX5" fmla="*/ 230505 w 253365"/>
              <a:gd name="connsiteY5" fmla="*/ 120015 h 205740"/>
              <a:gd name="connsiteX6" fmla="*/ 236220 w 253365"/>
              <a:gd name="connsiteY6" fmla="*/ 148590 h 205740"/>
              <a:gd name="connsiteX7" fmla="*/ 243840 w 253365"/>
              <a:gd name="connsiteY7" fmla="*/ 175260 h 205740"/>
              <a:gd name="connsiteX8" fmla="*/ 253365 w 253365"/>
              <a:gd name="connsiteY8" fmla="*/ 205740 h 205740"/>
              <a:gd name="connsiteX9" fmla="*/ 0 w 253365"/>
              <a:gd name="connsiteY9" fmla="*/ 205740 h 205740"/>
              <a:gd name="connsiteX10" fmla="*/ 5715 w 253365"/>
              <a:gd name="connsiteY10" fmla="*/ 179070 h 205740"/>
              <a:gd name="connsiteX11" fmla="*/ 15240 w 253365"/>
              <a:gd name="connsiteY11" fmla="*/ 140970 h 205740"/>
              <a:gd name="connsiteX12" fmla="*/ 24765 w 253365"/>
              <a:gd name="connsiteY12" fmla="*/ 100965 h 205740"/>
              <a:gd name="connsiteX13" fmla="*/ 28575 w 253365"/>
              <a:gd name="connsiteY13" fmla="*/ 55245 h 205740"/>
              <a:gd name="connsiteX14" fmla="*/ 34290 w 253365"/>
              <a:gd name="connsiteY14" fmla="*/ 0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 h="205740">
                <a:moveTo>
                  <a:pt x="34290" y="0"/>
                </a:moveTo>
                <a:lnTo>
                  <a:pt x="217170" y="0"/>
                </a:lnTo>
                <a:lnTo>
                  <a:pt x="220980" y="32385"/>
                </a:lnTo>
                <a:lnTo>
                  <a:pt x="222885" y="64770"/>
                </a:lnTo>
                <a:lnTo>
                  <a:pt x="226695" y="91440"/>
                </a:lnTo>
                <a:lnTo>
                  <a:pt x="230505" y="120015"/>
                </a:lnTo>
                <a:lnTo>
                  <a:pt x="236220" y="148590"/>
                </a:lnTo>
                <a:lnTo>
                  <a:pt x="243840" y="175260"/>
                </a:lnTo>
                <a:lnTo>
                  <a:pt x="253365" y="205740"/>
                </a:lnTo>
                <a:lnTo>
                  <a:pt x="0" y="205740"/>
                </a:lnTo>
                <a:lnTo>
                  <a:pt x="5715" y="179070"/>
                </a:lnTo>
                <a:lnTo>
                  <a:pt x="15240" y="140970"/>
                </a:lnTo>
                <a:lnTo>
                  <a:pt x="24765" y="100965"/>
                </a:lnTo>
                <a:lnTo>
                  <a:pt x="28575" y="55245"/>
                </a:lnTo>
                <a:lnTo>
                  <a:pt x="3429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CD7C25-4B04-452D-AEC6-3D276B9C05DD}"/>
              </a:ext>
            </a:extLst>
          </p:cNvPr>
          <p:cNvSpPr/>
          <p:nvPr/>
        </p:nvSpPr>
        <p:spPr>
          <a:xfrm>
            <a:off x="7095748" y="3549008"/>
            <a:ext cx="469229" cy="306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64">
            <a:extLst>
              <a:ext uri="{FF2B5EF4-FFF2-40B4-BE49-F238E27FC236}">
                <a16:creationId xmlns:a16="http://schemas.microsoft.com/office/drawing/2014/main" id="{D675AEE9-8745-4717-BC8F-5881F61C3C85}"/>
              </a:ext>
            </a:extLst>
          </p:cNvPr>
          <p:cNvSpPr/>
          <p:nvPr/>
        </p:nvSpPr>
        <p:spPr>
          <a:xfrm>
            <a:off x="6999395" y="3625617"/>
            <a:ext cx="666779" cy="150380"/>
          </a:xfrm>
          <a:custGeom>
            <a:avLst/>
            <a:gdLst>
              <a:gd name="connsiteX0" fmla="*/ 30480 w 447675"/>
              <a:gd name="connsiteY0" fmla="*/ 0 h 100965"/>
              <a:gd name="connsiteX1" fmla="*/ 415290 w 447675"/>
              <a:gd name="connsiteY1" fmla="*/ 0 h 100965"/>
              <a:gd name="connsiteX2" fmla="*/ 422910 w 447675"/>
              <a:gd name="connsiteY2" fmla="*/ 32385 h 100965"/>
              <a:gd name="connsiteX3" fmla="*/ 434340 w 447675"/>
              <a:gd name="connsiteY3" fmla="*/ 68580 h 100965"/>
              <a:gd name="connsiteX4" fmla="*/ 447675 w 447675"/>
              <a:gd name="connsiteY4" fmla="*/ 100965 h 100965"/>
              <a:gd name="connsiteX5" fmla="*/ 0 w 447675"/>
              <a:gd name="connsiteY5" fmla="*/ 100965 h 100965"/>
              <a:gd name="connsiteX6" fmla="*/ 13335 w 447675"/>
              <a:gd name="connsiteY6" fmla="*/ 70485 h 100965"/>
              <a:gd name="connsiteX7" fmla="*/ 30480 w 447675"/>
              <a:gd name="connsiteY7" fmla="*/ 0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100965">
                <a:moveTo>
                  <a:pt x="30480" y="0"/>
                </a:moveTo>
                <a:lnTo>
                  <a:pt x="415290" y="0"/>
                </a:lnTo>
                <a:lnTo>
                  <a:pt x="422910" y="32385"/>
                </a:lnTo>
                <a:lnTo>
                  <a:pt x="434340" y="68580"/>
                </a:lnTo>
                <a:lnTo>
                  <a:pt x="447675" y="100965"/>
                </a:lnTo>
                <a:lnTo>
                  <a:pt x="0" y="100965"/>
                </a:lnTo>
                <a:lnTo>
                  <a:pt x="13335" y="70485"/>
                </a:lnTo>
                <a:lnTo>
                  <a:pt x="3048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6593668" y="2037232"/>
            <a:ext cx="3982156" cy="2181747"/>
            <a:chOff x="6742109" y="2037232"/>
            <a:chExt cx="3982156" cy="2181747"/>
          </a:xfrm>
        </p:grpSpPr>
        <p:sp>
          <p:nvSpPr>
            <p:cNvPr id="33" name="Oval 32">
              <a:extLst>
                <a:ext uri="{FF2B5EF4-FFF2-40B4-BE49-F238E27FC236}">
                  <a16:creationId xmlns:a16="http://schemas.microsoft.com/office/drawing/2014/main" id="{2C905E59-075A-4921-9B34-F8106AFB6845}"/>
                </a:ext>
              </a:extLst>
            </p:cNvPr>
            <p:cNvSpPr/>
            <p:nvPr/>
          </p:nvSpPr>
          <p:spPr>
            <a:xfrm>
              <a:off x="8976452" y="2675456"/>
              <a:ext cx="741496" cy="154352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02AA83-E233-4CA9-8DB3-574497F4F027}"/>
                </a:ext>
              </a:extLst>
            </p:cNvPr>
            <p:cNvSpPr/>
            <p:nvPr/>
          </p:nvSpPr>
          <p:spPr>
            <a:xfrm>
              <a:off x="9982769" y="2675456"/>
              <a:ext cx="741496" cy="154352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FFC2B9A-74DC-4423-AC4C-68F8A8B89023}"/>
                </a:ext>
              </a:extLst>
            </p:cNvPr>
            <p:cNvSpPr/>
            <p:nvPr/>
          </p:nvSpPr>
          <p:spPr>
            <a:xfrm>
              <a:off x="6742109" y="2960705"/>
              <a:ext cx="467069" cy="972268"/>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162BA1C-8201-410D-88D2-6A2EC7DFD338}"/>
                </a:ext>
              </a:extLst>
            </p:cNvPr>
            <p:cNvSpPr/>
            <p:nvPr/>
          </p:nvSpPr>
          <p:spPr>
            <a:xfrm>
              <a:off x="7748425" y="2960705"/>
              <a:ext cx="467069" cy="972268"/>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7223389" y="2037232"/>
                  <a:ext cx="53873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oMath>
                    </m:oMathPara>
                  </a14:m>
                  <a:endParaRPr lang="en-US" sz="2400" dirty="0"/>
                </a:p>
              </p:txBody>
            </p:sp>
          </mc:Choice>
          <mc:Fallback xmlns="">
            <p:sp>
              <p:nvSpPr>
                <p:cNvPr id="47" name="TextBox 46"/>
                <p:cNvSpPr txBox="1">
                  <a:spLocks noRot="1" noChangeAspect="1" noMove="1" noResize="1" noEditPoints="1" noAdjustHandles="1" noChangeArrowheads="1" noChangeShapeType="1" noTextEdit="1"/>
                </p:cNvSpPr>
                <p:nvPr/>
              </p:nvSpPr>
              <p:spPr>
                <a:xfrm>
                  <a:off x="7223389" y="2037232"/>
                  <a:ext cx="538737" cy="461665"/>
                </a:xfrm>
                <a:prstGeom prst="rect">
                  <a:avLst/>
                </a:prstGeom>
                <a:blipFill>
                  <a:blip r:embed="rId9"/>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9587380" y="2037232"/>
                  <a:ext cx="54585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2</m:t>
                            </m:r>
                          </m:sub>
                        </m:sSub>
                      </m:oMath>
                    </m:oMathPara>
                  </a14:m>
                  <a:endParaRPr lang="en-US" sz="2400" dirty="0"/>
                </a:p>
              </p:txBody>
            </p:sp>
          </mc:Choice>
          <mc:Fallback xmlns="">
            <p:sp>
              <p:nvSpPr>
                <p:cNvPr id="48" name="TextBox 47"/>
                <p:cNvSpPr txBox="1">
                  <a:spLocks noRot="1" noChangeAspect="1" noMove="1" noResize="1" noEditPoints="1" noAdjustHandles="1" noChangeArrowheads="1" noChangeShapeType="1" noTextEdit="1"/>
                </p:cNvSpPr>
                <p:nvPr/>
              </p:nvSpPr>
              <p:spPr>
                <a:xfrm>
                  <a:off x="9587380" y="2037232"/>
                  <a:ext cx="545854" cy="461665"/>
                </a:xfrm>
                <a:prstGeom prst="rect">
                  <a:avLst/>
                </a:prstGeom>
                <a:blipFill>
                  <a:blip r:embed="rId10"/>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8358203" y="2037232"/>
                  <a:ext cx="48282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49" name="TextBox 48"/>
                <p:cNvSpPr txBox="1">
                  <a:spLocks noRot="1" noChangeAspect="1" noMove="1" noResize="1" noEditPoints="1" noAdjustHandles="1" noChangeArrowheads="1" noChangeShapeType="1" noTextEdit="1"/>
                </p:cNvSpPr>
                <p:nvPr/>
              </p:nvSpPr>
              <p:spPr>
                <a:xfrm>
                  <a:off x="8358203" y="2037232"/>
                  <a:ext cx="482824" cy="461665"/>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0" name="TextBox 49"/>
              <p:cNvSpPr txBox="1"/>
              <p:nvPr/>
            </p:nvSpPr>
            <p:spPr>
              <a:xfrm>
                <a:off x="9599325" y="3497618"/>
                <a:ext cx="205184"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𝑧</m:t>
                      </m:r>
                    </m:oMath>
                  </m:oMathPara>
                </a14:m>
                <a:endParaRPr lang="en-US" sz="2200" dirty="0"/>
              </a:p>
            </p:txBody>
          </p:sp>
        </mc:Choice>
        <mc:Fallback xmlns="">
          <p:sp>
            <p:nvSpPr>
              <p:cNvPr id="50" name="TextBox 49"/>
              <p:cNvSpPr txBox="1">
                <a:spLocks noRot="1" noChangeAspect="1" noMove="1" noResize="1" noEditPoints="1" noAdjustHandles="1" noChangeArrowheads="1" noChangeShapeType="1" noTextEdit="1"/>
              </p:cNvSpPr>
              <p:nvPr/>
            </p:nvSpPr>
            <p:spPr>
              <a:xfrm>
                <a:off x="9599325" y="3497618"/>
                <a:ext cx="205184" cy="338554"/>
              </a:xfrm>
              <a:prstGeom prst="rect">
                <a:avLst/>
              </a:prstGeom>
              <a:blipFill>
                <a:blip r:embed="rId12"/>
                <a:stretch>
                  <a:fillRect l="-21212" r="-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220659" y="3497618"/>
                <a:ext cx="22333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𝑥</m:t>
                      </m:r>
                    </m:oMath>
                  </m:oMathPara>
                </a14:m>
                <a:endParaRPr lang="en-US" sz="2200" dirty="0"/>
              </a:p>
            </p:txBody>
          </p:sp>
        </mc:Choice>
        <mc:Fallback xmlns="">
          <p:sp>
            <p:nvSpPr>
              <p:cNvPr id="51" name="TextBox 50"/>
              <p:cNvSpPr txBox="1">
                <a:spLocks noRot="1" noChangeAspect="1" noMove="1" noResize="1" noEditPoints="1" noAdjustHandles="1" noChangeArrowheads="1" noChangeShapeType="1" noTextEdit="1"/>
              </p:cNvSpPr>
              <p:nvPr/>
            </p:nvSpPr>
            <p:spPr>
              <a:xfrm>
                <a:off x="7220659" y="3497618"/>
                <a:ext cx="223330" cy="338554"/>
              </a:xfrm>
              <a:prstGeom prst="rect">
                <a:avLst/>
              </a:prstGeom>
              <a:blipFill>
                <a:blip r:embed="rId13"/>
                <a:stretch>
                  <a:fillRect l="-16216" r="-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7216732" y="2981358"/>
                <a:ext cx="226023"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oMath>
                  </m:oMathPara>
                </a14:m>
                <a:endParaRPr lang="en-US" sz="2200" dirty="0"/>
              </a:p>
            </p:txBody>
          </p:sp>
        </mc:Choice>
        <mc:Fallback xmlns="">
          <p:sp>
            <p:nvSpPr>
              <p:cNvPr id="52" name="TextBox 51"/>
              <p:cNvSpPr txBox="1">
                <a:spLocks noRot="1" noChangeAspect="1" noMove="1" noResize="1" noEditPoints="1" noAdjustHandles="1" noChangeArrowheads="1" noChangeShapeType="1" noTextEdit="1"/>
              </p:cNvSpPr>
              <p:nvPr/>
            </p:nvSpPr>
            <p:spPr>
              <a:xfrm>
                <a:off x="7216732" y="2981358"/>
                <a:ext cx="226023" cy="338554"/>
              </a:xfrm>
              <a:prstGeom prst="rect">
                <a:avLst/>
              </a:prstGeom>
              <a:blipFill>
                <a:blip r:embed="rId14"/>
                <a:stretch>
                  <a:fillRect l="-32432" r="-2702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6565365" y="4839906"/>
                <a:ext cx="4254442"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Fill </a:t>
                </a:r>
                <a14:m>
                  <m:oMath xmlns:m="http://schemas.openxmlformats.org/officeDocument/2006/math">
                    <m:r>
                      <a:rPr lang="en-US" sz="2000" b="0" i="1" smtClean="0">
                        <a:latin typeface="Cambria Math" panose="02040503050406030204" pitchFamily="18" charset="0"/>
                      </a:rPr>
                      <m:t>𝑥</m:t>
                    </m:r>
                  </m:oMath>
                </a14:m>
                <a:r>
                  <a:rPr lang="en-US" sz="2000" dirty="0"/>
                  <a:t> may be used (if </a:t>
                </a:r>
                <a14:m>
                  <m:oMath xmlns:m="http://schemas.openxmlformats.org/officeDocument/2006/math">
                    <m:r>
                      <a:rPr lang="en-US" sz="2000" b="0" i="1" smtClean="0">
                        <a:latin typeface="Cambria Math" panose="02040503050406030204" pitchFamily="18" charset="0"/>
                      </a:rPr>
                      <m:t>𝑧</m:t>
                    </m:r>
                  </m:oMath>
                </a14:m>
                <a:r>
                  <a:rPr lang="en-US" sz="2000" dirty="0"/>
                  <a:t> is also used)</a:t>
                </a:r>
              </a:p>
              <a:p>
                <a:pPr marL="285750" indent="-285750">
                  <a:buFont typeface="Arial" panose="020B0604020202020204" pitchFamily="34" charset="0"/>
                  <a:buChar char="•"/>
                </a:pPr>
                <a:r>
                  <a:rPr lang="en-US" sz="2000" dirty="0"/>
                  <a:t>Fill </a:t>
                </a:r>
                <a14:m>
                  <m:oMath xmlns:m="http://schemas.openxmlformats.org/officeDocument/2006/math">
                    <m:r>
                      <a:rPr lang="en-US" sz="2000" b="0" i="1" smtClean="0">
                        <a:latin typeface="Cambria Math" panose="02040503050406030204" pitchFamily="18" charset="0"/>
                      </a:rPr>
                      <m:t>𝑦</m:t>
                    </m:r>
                  </m:oMath>
                </a14:m>
                <a:r>
                  <a:rPr lang="en-US" sz="2000" dirty="0"/>
                  <a:t> may never be used</a:t>
                </a:r>
              </a:p>
            </p:txBody>
          </p:sp>
        </mc:Choice>
        <mc:Fallback xmlns="">
          <p:sp>
            <p:nvSpPr>
              <p:cNvPr id="53" name="TextBox 52"/>
              <p:cNvSpPr txBox="1">
                <a:spLocks noRot="1" noChangeAspect="1" noMove="1" noResize="1" noEditPoints="1" noAdjustHandles="1" noChangeArrowheads="1" noChangeShapeType="1" noTextEdit="1"/>
              </p:cNvSpPr>
              <p:nvPr/>
            </p:nvSpPr>
            <p:spPr>
              <a:xfrm>
                <a:off x="6565365" y="4839906"/>
                <a:ext cx="4254442" cy="707886"/>
              </a:xfrm>
              <a:prstGeom prst="rect">
                <a:avLst/>
              </a:prstGeom>
              <a:blipFill>
                <a:blip r:embed="rId15"/>
                <a:stretch>
                  <a:fillRect l="-1289" t="-5172" b="-14655"/>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E4B53E5C-8D94-137D-04A3-A86F067EB09C}"/>
              </a:ext>
            </a:extLst>
          </p:cNvPr>
          <p:cNvGrpSpPr/>
          <p:nvPr/>
        </p:nvGrpSpPr>
        <p:grpSpPr>
          <a:xfrm>
            <a:off x="4509680" y="3783715"/>
            <a:ext cx="2707052" cy="968335"/>
            <a:chOff x="4509680" y="3783715"/>
            <a:chExt cx="2707052" cy="968335"/>
          </a:xfrm>
        </p:grpSpPr>
        <p:sp>
          <p:nvSpPr>
            <p:cNvPr id="3" name="TextBox 2">
              <a:extLst>
                <a:ext uri="{FF2B5EF4-FFF2-40B4-BE49-F238E27FC236}">
                  <a16:creationId xmlns:a16="http://schemas.microsoft.com/office/drawing/2014/main" id="{E7DDD3C4-7A5A-4A0E-3887-196FB0A4B9A7}"/>
                </a:ext>
              </a:extLst>
            </p:cNvPr>
            <p:cNvSpPr txBox="1"/>
            <p:nvPr/>
          </p:nvSpPr>
          <p:spPr>
            <a:xfrm>
              <a:off x="5141908" y="4321163"/>
              <a:ext cx="1843069" cy="430887"/>
            </a:xfrm>
            <a:prstGeom prst="rect">
              <a:avLst/>
            </a:prstGeom>
            <a:noFill/>
          </p:spPr>
          <p:txBody>
            <a:bodyPr wrap="none" rtlCol="0">
              <a:spAutoFit/>
            </a:bodyPr>
            <a:lstStyle/>
            <a:p>
              <a:r>
                <a:rPr lang="en-US" sz="2200" dirty="0">
                  <a:solidFill>
                    <a:srgbClr val="00B050"/>
                  </a:solidFill>
                </a:rPr>
                <a:t>Nesting-aware</a:t>
              </a:r>
            </a:p>
          </p:txBody>
        </p:sp>
        <p:cxnSp>
          <p:nvCxnSpPr>
            <p:cNvPr id="14" name="Straight Arrow Connector 13">
              <a:extLst>
                <a:ext uri="{FF2B5EF4-FFF2-40B4-BE49-F238E27FC236}">
                  <a16:creationId xmlns:a16="http://schemas.microsoft.com/office/drawing/2014/main" id="{79D7924C-A1C0-63D2-645F-9E286B523DD9}"/>
                </a:ext>
              </a:extLst>
            </p:cNvPr>
            <p:cNvCxnSpPr>
              <a:cxnSpLocks/>
              <a:endCxn id="26" idx="3"/>
            </p:cNvCxnSpPr>
            <p:nvPr/>
          </p:nvCxnSpPr>
          <p:spPr>
            <a:xfrm flipH="1" flipV="1">
              <a:off x="4509680" y="3947912"/>
              <a:ext cx="826948" cy="40337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BF165D8E-D1F5-F081-E14D-E3DBECA63D2F}"/>
                </a:ext>
              </a:extLst>
            </p:cNvPr>
            <p:cNvCxnSpPr>
              <a:cxnSpLocks/>
            </p:cNvCxnSpPr>
            <p:nvPr/>
          </p:nvCxnSpPr>
          <p:spPr>
            <a:xfrm flipV="1">
              <a:off x="6530441" y="3783715"/>
              <a:ext cx="686291" cy="54519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04679091"/>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6" grpId="0" animBg="1"/>
      <p:bldP spid="19" grpId="0" animBg="1"/>
      <p:bldP spid="25" grpId="0"/>
      <p:bldP spid="26" grpId="0"/>
      <p:bldP spid="27" grpId="0"/>
      <p:bldP spid="31" grpId="0" animBg="1"/>
      <p:bldP spid="32" grpId="0" animBg="1"/>
      <p:bldP spid="37" grpId="0" animBg="1"/>
      <p:bldP spid="38" grpId="0" animBg="1"/>
      <p:bldP spid="50" grpId="0"/>
      <p:bldP spid="51"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B36F-FE08-7F29-FA89-D06D06ADE9B6}"/>
              </a:ext>
            </a:extLst>
          </p:cNvPr>
          <p:cNvSpPr>
            <a:spLocks noGrp="1"/>
          </p:cNvSpPr>
          <p:nvPr>
            <p:ph type="title"/>
          </p:nvPr>
        </p:nvSpPr>
        <p:spPr/>
        <p:txBody>
          <a:bodyPr/>
          <a:lstStyle/>
          <a:p>
            <a:r>
              <a:rPr lang="en-US" dirty="0"/>
              <a:t>Optimization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6BB71B-E586-A2B0-DC04-C3E8FAB2CD80}"/>
                  </a:ext>
                </a:extLst>
              </p:cNvPr>
              <p:cNvSpPr>
                <a:spLocks noGrp="1"/>
              </p:cNvSpPr>
              <p:nvPr>
                <p:ph idx="1"/>
              </p:nvPr>
            </p:nvSpPr>
            <p:spPr>
              <a:xfrm>
                <a:off x="463552" y="1587380"/>
                <a:ext cx="7219783" cy="4648200"/>
              </a:xfrm>
            </p:spPr>
            <p:txBody>
              <a:bodyPr/>
              <a:lstStyle/>
              <a:p>
                <a:r>
                  <a:rPr lang="en-US" dirty="0"/>
                  <a:t>Given:</a:t>
                </a:r>
              </a:p>
              <a:p>
                <a:pPr lvl="1"/>
                <a:r>
                  <a:rPr lang="en-US" dirty="0"/>
                  <a:t>Nested shapes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a:p>
              <a:p>
                <a:pPr lvl="1"/>
                <a:r>
                  <a:rPr lang="en-US" dirty="0"/>
                  <a:t>Nesting-aware candidates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r>
                      <a:rPr lang="en-US" i="1">
                        <a:latin typeface="Cambria Math" panose="02040503050406030204" pitchFamily="18" charset="0"/>
                      </a:rPr>
                      <m:t>}</m:t>
                    </m:r>
                  </m:oMath>
                </a14:m>
                <a:r>
                  <a:rPr lang="en-US" dirty="0"/>
                  <a:t>, each with a cost</a:t>
                </a:r>
              </a:p>
              <a:p>
                <a:r>
                  <a:rPr lang="en-US" dirty="0"/>
                  <a:t>Label candidates as inside (</a:t>
                </a:r>
                <a14:m>
                  <m:oMath xmlns:m="http://schemas.openxmlformats.org/officeDocument/2006/math">
                    <m:r>
                      <a:rPr lang="en-US" i="1" dirty="0" smtClean="0">
                        <a:latin typeface="Cambria Math" panose="02040503050406030204" pitchFamily="18" charset="0"/>
                      </a:rPr>
                      <m:t>1</m:t>
                    </m:r>
                  </m:oMath>
                </a14:m>
                <a:r>
                  <a:rPr lang="en-US" dirty="0"/>
                  <a:t>) or outside (</a:t>
                </a:r>
                <a14:m>
                  <m:oMath xmlns:m="http://schemas.openxmlformats.org/officeDocument/2006/math">
                    <m:r>
                      <a:rPr lang="en-US" i="1" dirty="0" smtClean="0">
                        <a:latin typeface="Cambria Math" panose="02040503050406030204" pitchFamily="18" charset="0"/>
                      </a:rPr>
                      <m:t>0</m:t>
                    </m:r>
                  </m:oMath>
                </a14:m>
                <a:r>
                  <a:rPr lang="en-US" dirty="0"/>
                  <a:t>) to:</a:t>
                </a:r>
              </a:p>
              <a:p>
                <a:pPr lvl="1"/>
                <a:r>
                  <a:rPr lang="en-US" dirty="0"/>
                  <a:t>Maximally remove topological features of each shape</a:t>
                </a:r>
              </a:p>
              <a:p>
                <a:pPr lvl="1"/>
                <a:r>
                  <a:rPr lang="en-US" dirty="0"/>
                  <a:t>Minimize total costs of 0-labelled cuts and 1-labelled fills</a:t>
                </a:r>
              </a:p>
              <a:p>
                <a:pPr lvl="1"/>
                <a:r>
                  <a:rPr lang="en-US" dirty="0"/>
                  <a:t>Maintain nesting</a:t>
                </a:r>
              </a:p>
            </p:txBody>
          </p:sp>
        </mc:Choice>
        <mc:Fallback xmlns="">
          <p:sp>
            <p:nvSpPr>
              <p:cNvPr id="3" name="Content Placeholder 2">
                <a:extLst>
                  <a:ext uri="{FF2B5EF4-FFF2-40B4-BE49-F238E27FC236}">
                    <a16:creationId xmlns:a16="http://schemas.microsoft.com/office/drawing/2014/main" id="{B46BB71B-E586-A2B0-DC04-C3E8FAB2CD80}"/>
                  </a:ext>
                </a:extLst>
              </p:cNvPr>
              <p:cNvSpPr>
                <a:spLocks noGrp="1" noRot="1" noChangeAspect="1" noMove="1" noResize="1" noEditPoints="1" noAdjustHandles="1" noChangeArrowheads="1" noChangeShapeType="1" noTextEdit="1"/>
              </p:cNvSpPr>
              <p:nvPr>
                <p:ph idx="1"/>
              </p:nvPr>
            </p:nvSpPr>
            <p:spPr>
              <a:xfrm>
                <a:off x="463552" y="1587380"/>
                <a:ext cx="7219783" cy="4648200"/>
              </a:xfrm>
              <a:blipFill>
                <a:blip r:embed="rId2"/>
                <a:stretch>
                  <a:fillRect l="-1605" t="-14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B2E436-5DEE-322E-742E-C2CCF7B04648}"/>
              </a:ext>
            </a:extLst>
          </p:cNvPr>
          <p:cNvSpPr>
            <a:spLocks noGrp="1"/>
          </p:cNvSpPr>
          <p:nvPr>
            <p:ph type="sldNum" sz="quarter" idx="10"/>
          </p:nvPr>
        </p:nvSpPr>
        <p:spPr/>
        <p:txBody>
          <a:bodyPr/>
          <a:lstStyle/>
          <a:p>
            <a:fld id="{74FF9159-C67C-4C1B-88E3-1706C5186037}" type="slidenum">
              <a:rPr lang="en-US" smtClean="0"/>
              <a:t>23</a:t>
            </a:fld>
            <a:endParaRPr lang="en-US"/>
          </a:p>
        </p:txBody>
      </p:sp>
      <p:sp>
        <p:nvSpPr>
          <p:cNvPr id="6" name="Oval 5">
            <a:extLst>
              <a:ext uri="{FF2B5EF4-FFF2-40B4-BE49-F238E27FC236}">
                <a16:creationId xmlns:a16="http://schemas.microsoft.com/office/drawing/2014/main" id="{7A038066-C622-4A75-A588-21B58E946B62}"/>
              </a:ext>
            </a:extLst>
          </p:cNvPr>
          <p:cNvSpPr/>
          <p:nvPr/>
        </p:nvSpPr>
        <p:spPr>
          <a:xfrm>
            <a:off x="9692255" y="2225127"/>
            <a:ext cx="1401617" cy="1401617"/>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0A0D1BC2-B4E8-4370-84A2-35FB359AED85}"/>
              </a:ext>
            </a:extLst>
          </p:cNvPr>
          <p:cNvSpPr/>
          <p:nvPr/>
        </p:nvSpPr>
        <p:spPr>
          <a:xfrm rot="16200000">
            <a:off x="8005146" y="2336666"/>
            <a:ext cx="1136448" cy="1178539"/>
          </a:xfrm>
          <a:prstGeom prst="blockArc">
            <a:avLst>
              <a:gd name="adj1" fmla="val 12699175"/>
              <a:gd name="adj2" fmla="val 19749973"/>
              <a:gd name="adj3" fmla="val 20064"/>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B21F216B-B4D6-451E-9C7B-64DB8A96C479}"/>
              </a:ext>
            </a:extLst>
          </p:cNvPr>
          <p:cNvSpPr/>
          <p:nvPr/>
        </p:nvSpPr>
        <p:spPr>
          <a:xfrm rot="5400000">
            <a:off x="8005146" y="2336667"/>
            <a:ext cx="1136448" cy="1178539"/>
          </a:xfrm>
          <a:prstGeom prst="blockArc">
            <a:avLst>
              <a:gd name="adj1" fmla="val 12699175"/>
              <a:gd name="adj2" fmla="val 19749973"/>
              <a:gd name="adj3" fmla="val 20064"/>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a:extLst>
              <a:ext uri="{FF2B5EF4-FFF2-40B4-BE49-F238E27FC236}">
                <a16:creationId xmlns:a16="http://schemas.microsoft.com/office/drawing/2014/main" id="{86E74168-63D1-48C7-A1AF-4B68EE58E5BB}"/>
              </a:ext>
            </a:extLst>
          </p:cNvPr>
          <p:cNvSpPr/>
          <p:nvPr/>
        </p:nvSpPr>
        <p:spPr>
          <a:xfrm>
            <a:off x="10149842" y="2682714"/>
            <a:ext cx="486443" cy="48644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EF26DA-3A6C-4155-B23B-E074B96170E7}"/>
              </a:ext>
            </a:extLst>
          </p:cNvPr>
          <p:cNvSpPr/>
          <p:nvPr/>
        </p:nvSpPr>
        <p:spPr>
          <a:xfrm>
            <a:off x="9692255" y="2225127"/>
            <a:ext cx="1401617" cy="140161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p:cNvSpPr txBox="1"/>
              <p:nvPr/>
            </p:nvSpPr>
            <p:spPr>
              <a:xfrm>
                <a:off x="8175569" y="1641355"/>
                <a:ext cx="7956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8175569" y="1641355"/>
                <a:ext cx="795602" cy="461665"/>
              </a:xfrm>
              <a:prstGeom prst="rect">
                <a:avLst/>
              </a:prstGeom>
              <a:blipFill>
                <a:blip r:embed="rId3"/>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162802" y="1641355"/>
                <a:ext cx="5022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10162802" y="1641355"/>
                <a:ext cx="502252" cy="461665"/>
              </a:xfrm>
              <a:prstGeom prst="rect">
                <a:avLst/>
              </a:prstGeom>
              <a:blipFill>
                <a:blip r:embed="rId4"/>
                <a:stretch>
                  <a:fillRect b="-2632"/>
                </a:stretch>
              </a:blipFill>
            </p:spPr>
            <p:txBody>
              <a:bodyPr/>
              <a:lstStyle/>
              <a:p>
                <a:r>
                  <a:rPr lang="en-US">
                    <a:noFill/>
                  </a:rPr>
                  <a:t> </a:t>
                </a:r>
              </a:p>
            </p:txBody>
          </p:sp>
        </mc:Fallback>
      </mc:AlternateContent>
      <p:grpSp>
        <p:nvGrpSpPr>
          <p:cNvPr id="38" name="Group 37"/>
          <p:cNvGrpSpPr/>
          <p:nvPr/>
        </p:nvGrpSpPr>
        <p:grpSpPr>
          <a:xfrm>
            <a:off x="167623" y="3769355"/>
            <a:ext cx="882355" cy="729343"/>
            <a:chOff x="167623" y="3296389"/>
            <a:chExt cx="882355" cy="729343"/>
          </a:xfrm>
        </p:grpSpPr>
        <p:sp>
          <p:nvSpPr>
            <p:cNvPr id="39" name="Right Bracket 38">
              <a:extLst>
                <a:ext uri="{FF2B5EF4-FFF2-40B4-BE49-F238E27FC236}">
                  <a16:creationId xmlns:a16="http://schemas.microsoft.com/office/drawing/2014/main" id="{681442AD-7863-9298-DA60-A6F1B811E5BD}"/>
                </a:ext>
              </a:extLst>
            </p:cNvPr>
            <p:cNvSpPr/>
            <p:nvPr/>
          </p:nvSpPr>
          <p:spPr>
            <a:xfrm rot="10800000">
              <a:off x="913070" y="3296389"/>
              <a:ext cx="136908" cy="729343"/>
            </a:xfrm>
            <a:prstGeom prst="rightBracket">
              <a:avLst>
                <a:gd name="adj" fmla="val 36904"/>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44A3DDB3-6631-D9A7-5FA8-03A430831AD1}"/>
                </a:ext>
              </a:extLst>
            </p:cNvPr>
            <p:cNvSpPr txBox="1"/>
            <p:nvPr/>
          </p:nvSpPr>
          <p:spPr>
            <a:xfrm>
              <a:off x="167623" y="3337895"/>
              <a:ext cx="713888" cy="646331"/>
            </a:xfrm>
            <a:prstGeom prst="rect">
              <a:avLst/>
            </a:prstGeom>
            <a:noFill/>
          </p:spPr>
          <p:txBody>
            <a:bodyPr wrap="square" rtlCol="0">
              <a:spAutoFit/>
            </a:bodyPr>
            <a:lstStyle/>
            <a:p>
              <a:r>
                <a:rPr lang="en-US" dirty="0"/>
                <a:t>[Zeng 20]</a:t>
              </a:r>
            </a:p>
          </p:txBody>
        </p:sp>
      </p:grpSp>
    </p:spTree>
    <p:extLst>
      <p:ext uri="{BB962C8B-B14F-4D97-AF65-F5344CB8AC3E}">
        <p14:creationId xmlns:p14="http://schemas.microsoft.com/office/powerpoint/2010/main" val="177721208"/>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B36F-FE08-7F29-FA89-D06D06ADE9B6}"/>
              </a:ext>
            </a:extLst>
          </p:cNvPr>
          <p:cNvSpPr>
            <a:spLocks noGrp="1"/>
          </p:cNvSpPr>
          <p:nvPr>
            <p:ph type="title"/>
          </p:nvPr>
        </p:nvSpPr>
        <p:spPr/>
        <p:txBody>
          <a:bodyPr/>
          <a:lstStyle/>
          <a:p>
            <a:r>
              <a:rPr lang="en-US" dirty="0"/>
              <a:t>Optimization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6BB71B-E586-A2B0-DC04-C3E8FAB2CD80}"/>
                  </a:ext>
                </a:extLst>
              </p:cNvPr>
              <p:cNvSpPr>
                <a:spLocks noGrp="1"/>
              </p:cNvSpPr>
              <p:nvPr>
                <p:ph idx="1"/>
              </p:nvPr>
            </p:nvSpPr>
            <p:spPr>
              <a:xfrm>
                <a:off x="463552" y="1587380"/>
                <a:ext cx="7219783" cy="4648200"/>
              </a:xfrm>
            </p:spPr>
            <p:txBody>
              <a:bodyPr/>
              <a:lstStyle/>
              <a:p>
                <a:r>
                  <a:rPr lang="en-US" dirty="0"/>
                  <a:t>Given:</a:t>
                </a:r>
              </a:p>
              <a:p>
                <a:pPr lvl="1"/>
                <a:r>
                  <a:rPr lang="en-US" dirty="0"/>
                  <a:t>Nested shapes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a:p>
              <a:p>
                <a:pPr lvl="1"/>
                <a:r>
                  <a:rPr lang="en-US" dirty="0"/>
                  <a:t>Nesting-aware candidates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r>
                      <a:rPr lang="en-US" i="1">
                        <a:latin typeface="Cambria Math" panose="02040503050406030204" pitchFamily="18" charset="0"/>
                      </a:rPr>
                      <m:t>}</m:t>
                    </m:r>
                  </m:oMath>
                </a14:m>
                <a:r>
                  <a:rPr lang="en-US" dirty="0"/>
                  <a:t>, each with a cost</a:t>
                </a:r>
              </a:p>
              <a:p>
                <a:r>
                  <a:rPr lang="en-US" dirty="0"/>
                  <a:t>Label candidates as inside (</a:t>
                </a:r>
                <a14:m>
                  <m:oMath xmlns:m="http://schemas.openxmlformats.org/officeDocument/2006/math">
                    <m:r>
                      <a:rPr lang="en-US" i="1" dirty="0">
                        <a:latin typeface="Cambria Math" panose="02040503050406030204" pitchFamily="18" charset="0"/>
                      </a:rPr>
                      <m:t>1</m:t>
                    </m:r>
                  </m:oMath>
                </a14:m>
                <a:r>
                  <a:rPr lang="en-US" dirty="0"/>
                  <a:t>) or outside (</a:t>
                </a:r>
                <a14:m>
                  <m:oMath xmlns:m="http://schemas.openxmlformats.org/officeDocument/2006/math">
                    <m:r>
                      <a:rPr lang="en-US" i="1" dirty="0">
                        <a:latin typeface="Cambria Math" panose="02040503050406030204" pitchFamily="18" charset="0"/>
                      </a:rPr>
                      <m:t>0</m:t>
                    </m:r>
                  </m:oMath>
                </a14:m>
                <a:r>
                  <a:rPr lang="en-US" dirty="0"/>
                  <a:t>) to:</a:t>
                </a:r>
              </a:p>
              <a:p>
                <a:pPr lvl="1"/>
                <a:r>
                  <a:rPr lang="en-US" dirty="0"/>
                  <a:t>Maximally remove topological features of each shape</a:t>
                </a:r>
              </a:p>
              <a:p>
                <a:pPr lvl="1"/>
                <a:r>
                  <a:rPr lang="en-US" dirty="0"/>
                  <a:t>Minimize total costs of 0-labelled cuts and 1-labelled fills</a:t>
                </a:r>
              </a:p>
              <a:p>
                <a:pPr lvl="1"/>
                <a:r>
                  <a:rPr lang="en-US" dirty="0"/>
                  <a:t>Maintain nesting</a:t>
                </a:r>
              </a:p>
            </p:txBody>
          </p:sp>
        </mc:Choice>
        <mc:Fallback xmlns="">
          <p:sp>
            <p:nvSpPr>
              <p:cNvPr id="3" name="Content Placeholder 2">
                <a:extLst>
                  <a:ext uri="{FF2B5EF4-FFF2-40B4-BE49-F238E27FC236}">
                    <a16:creationId xmlns:a16="http://schemas.microsoft.com/office/drawing/2014/main" id="{B46BB71B-E586-A2B0-DC04-C3E8FAB2CD80}"/>
                  </a:ext>
                </a:extLst>
              </p:cNvPr>
              <p:cNvSpPr>
                <a:spLocks noGrp="1" noRot="1" noChangeAspect="1" noMove="1" noResize="1" noEditPoints="1" noAdjustHandles="1" noChangeArrowheads="1" noChangeShapeType="1" noTextEdit="1"/>
              </p:cNvSpPr>
              <p:nvPr>
                <p:ph idx="1"/>
              </p:nvPr>
            </p:nvSpPr>
            <p:spPr>
              <a:xfrm>
                <a:off x="463552" y="1587380"/>
                <a:ext cx="7219783" cy="4648200"/>
              </a:xfrm>
              <a:blipFill>
                <a:blip r:embed="rId2"/>
                <a:stretch>
                  <a:fillRect l="-1605" t="-14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B2E436-5DEE-322E-742E-C2CCF7B04648}"/>
              </a:ext>
            </a:extLst>
          </p:cNvPr>
          <p:cNvSpPr>
            <a:spLocks noGrp="1"/>
          </p:cNvSpPr>
          <p:nvPr>
            <p:ph type="sldNum" sz="quarter" idx="10"/>
          </p:nvPr>
        </p:nvSpPr>
        <p:spPr/>
        <p:txBody>
          <a:bodyPr/>
          <a:lstStyle/>
          <a:p>
            <a:fld id="{74FF9159-C67C-4C1B-88E3-1706C5186037}" type="slidenum">
              <a:rPr lang="en-US" smtClean="0"/>
              <a:t>24</a:t>
            </a:fld>
            <a:endParaRPr lang="en-US"/>
          </a:p>
        </p:txBody>
      </p:sp>
      <p:sp>
        <p:nvSpPr>
          <p:cNvPr id="5" name="Freeform: Shape 57">
            <a:extLst>
              <a:ext uri="{FF2B5EF4-FFF2-40B4-BE49-F238E27FC236}">
                <a16:creationId xmlns:a16="http://schemas.microsoft.com/office/drawing/2014/main" id="{CB73B9B1-367D-43EB-BBC0-0B26B5DE83C2}"/>
              </a:ext>
            </a:extLst>
          </p:cNvPr>
          <p:cNvSpPr/>
          <p:nvPr/>
        </p:nvSpPr>
        <p:spPr>
          <a:xfrm>
            <a:off x="8317293" y="3249438"/>
            <a:ext cx="504880" cy="94574"/>
          </a:xfrm>
          <a:custGeom>
            <a:avLst/>
            <a:gdLst>
              <a:gd name="connsiteX0" fmla="*/ 70485 w 661035"/>
              <a:gd name="connsiteY0" fmla="*/ 0 h 123825"/>
              <a:gd name="connsiteX1" fmla="*/ 592455 w 661035"/>
              <a:gd name="connsiteY1" fmla="*/ 0 h 123825"/>
              <a:gd name="connsiteX2" fmla="*/ 661035 w 661035"/>
              <a:gd name="connsiteY2" fmla="*/ 123825 h 123825"/>
              <a:gd name="connsiteX3" fmla="*/ 0 w 661035"/>
              <a:gd name="connsiteY3" fmla="*/ 123825 h 123825"/>
              <a:gd name="connsiteX4" fmla="*/ 70485 w 661035"/>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35" h="123825">
                <a:moveTo>
                  <a:pt x="70485" y="0"/>
                </a:moveTo>
                <a:lnTo>
                  <a:pt x="592455" y="0"/>
                </a:lnTo>
                <a:lnTo>
                  <a:pt x="661035" y="123825"/>
                </a:lnTo>
                <a:lnTo>
                  <a:pt x="0" y="123825"/>
                </a:lnTo>
                <a:lnTo>
                  <a:pt x="70485"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A038066-C622-4A75-A588-21B58E946B62}"/>
              </a:ext>
            </a:extLst>
          </p:cNvPr>
          <p:cNvSpPr/>
          <p:nvPr/>
        </p:nvSpPr>
        <p:spPr>
          <a:xfrm>
            <a:off x="9692255" y="2225127"/>
            <a:ext cx="1401617" cy="1401617"/>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0A0D1BC2-B4E8-4370-84A2-35FB359AED85}"/>
              </a:ext>
            </a:extLst>
          </p:cNvPr>
          <p:cNvSpPr/>
          <p:nvPr/>
        </p:nvSpPr>
        <p:spPr>
          <a:xfrm rot="16200000">
            <a:off x="8005146" y="2336666"/>
            <a:ext cx="1136448" cy="1178539"/>
          </a:xfrm>
          <a:prstGeom prst="blockArc">
            <a:avLst>
              <a:gd name="adj1" fmla="val 12699175"/>
              <a:gd name="adj2" fmla="val 19749973"/>
              <a:gd name="adj3" fmla="val 20064"/>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B21F216B-B4D6-451E-9C7B-64DB8A96C479}"/>
              </a:ext>
            </a:extLst>
          </p:cNvPr>
          <p:cNvSpPr/>
          <p:nvPr/>
        </p:nvSpPr>
        <p:spPr>
          <a:xfrm rot="5400000">
            <a:off x="8005146" y="2336667"/>
            <a:ext cx="1136448" cy="1178539"/>
          </a:xfrm>
          <a:prstGeom prst="blockArc">
            <a:avLst>
              <a:gd name="adj1" fmla="val 12699175"/>
              <a:gd name="adj2" fmla="val 19749973"/>
              <a:gd name="adj3" fmla="val 20064"/>
            </a:avLst>
          </a:prstGeom>
          <a:solidFill>
            <a:srgbClr val="FF5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eeform: Shape 53">
            <a:extLst>
              <a:ext uri="{FF2B5EF4-FFF2-40B4-BE49-F238E27FC236}">
                <a16:creationId xmlns:a16="http://schemas.microsoft.com/office/drawing/2014/main" id="{3DA5C6D7-35CD-4576-BE84-69091E030865}"/>
              </a:ext>
            </a:extLst>
          </p:cNvPr>
          <p:cNvSpPr/>
          <p:nvPr/>
        </p:nvSpPr>
        <p:spPr>
          <a:xfrm>
            <a:off x="10365429" y="3158259"/>
            <a:ext cx="96999" cy="469475"/>
          </a:xfrm>
          <a:custGeom>
            <a:avLst/>
            <a:gdLst>
              <a:gd name="connsiteX0" fmla="*/ 0 w 127000"/>
              <a:gd name="connsiteY0" fmla="*/ 10160 h 614680"/>
              <a:gd name="connsiteX1" fmla="*/ 0 w 127000"/>
              <a:gd name="connsiteY1" fmla="*/ 614680 h 614680"/>
              <a:gd name="connsiteX2" fmla="*/ 71120 w 127000"/>
              <a:gd name="connsiteY2" fmla="*/ 612140 h 614680"/>
              <a:gd name="connsiteX3" fmla="*/ 127000 w 127000"/>
              <a:gd name="connsiteY3" fmla="*/ 604520 h 614680"/>
              <a:gd name="connsiteX4" fmla="*/ 127000 w 127000"/>
              <a:gd name="connsiteY4" fmla="*/ 0 h 614680"/>
              <a:gd name="connsiteX5" fmla="*/ 53340 w 127000"/>
              <a:gd name="connsiteY5" fmla="*/ 12700 h 614680"/>
              <a:gd name="connsiteX6" fmla="*/ 0 w 127000"/>
              <a:gd name="connsiteY6" fmla="*/ 10160 h 61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614680">
                <a:moveTo>
                  <a:pt x="0" y="10160"/>
                </a:moveTo>
                <a:lnTo>
                  <a:pt x="0" y="614680"/>
                </a:lnTo>
                <a:lnTo>
                  <a:pt x="71120" y="612140"/>
                </a:lnTo>
                <a:lnTo>
                  <a:pt x="127000" y="604520"/>
                </a:lnTo>
                <a:lnTo>
                  <a:pt x="127000" y="0"/>
                </a:lnTo>
                <a:lnTo>
                  <a:pt x="53340" y="12700"/>
                </a:lnTo>
                <a:lnTo>
                  <a:pt x="0" y="1016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6E74168-63D1-48C7-A1AF-4B68EE58E5BB}"/>
              </a:ext>
            </a:extLst>
          </p:cNvPr>
          <p:cNvSpPr/>
          <p:nvPr/>
        </p:nvSpPr>
        <p:spPr>
          <a:xfrm>
            <a:off x="10149842" y="2682714"/>
            <a:ext cx="486443" cy="486443"/>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EF26DA-3A6C-4155-B23B-E074B96170E7}"/>
              </a:ext>
            </a:extLst>
          </p:cNvPr>
          <p:cNvSpPr/>
          <p:nvPr/>
        </p:nvSpPr>
        <p:spPr>
          <a:xfrm>
            <a:off x="9692255" y="2225127"/>
            <a:ext cx="1401617" cy="140161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8584411" y="2097119"/>
            <a:ext cx="1781018" cy="2077825"/>
            <a:chOff x="8584411" y="2097119"/>
            <a:chExt cx="1781018" cy="2077825"/>
          </a:xfrm>
        </p:grpSpPr>
        <p:sp>
          <p:nvSpPr>
            <p:cNvPr id="17" name="TextBox 16"/>
            <p:cNvSpPr txBox="1"/>
            <p:nvPr/>
          </p:nvSpPr>
          <p:spPr>
            <a:xfrm>
              <a:off x="9019915" y="2097119"/>
              <a:ext cx="699230" cy="461665"/>
            </a:xfrm>
            <a:prstGeom prst="rect">
              <a:avLst/>
            </a:prstGeom>
            <a:noFill/>
          </p:spPr>
          <p:txBody>
            <a:bodyPr wrap="none" rtlCol="0">
              <a:spAutoFit/>
            </a:bodyPr>
            <a:lstStyle/>
            <a:p>
              <a:r>
                <a:rPr lang="en-US" sz="2400" dirty="0"/>
                <a:t>cuts</a:t>
              </a:r>
            </a:p>
          </p:txBody>
        </p:sp>
        <p:sp>
          <p:nvSpPr>
            <p:cNvPr id="18" name="TextBox 17"/>
            <p:cNvSpPr txBox="1"/>
            <p:nvPr/>
          </p:nvSpPr>
          <p:spPr>
            <a:xfrm>
              <a:off x="9177568" y="3713279"/>
              <a:ext cx="611065" cy="461665"/>
            </a:xfrm>
            <a:prstGeom prst="rect">
              <a:avLst/>
            </a:prstGeom>
            <a:noFill/>
          </p:spPr>
          <p:txBody>
            <a:bodyPr wrap="none" rtlCol="0">
              <a:spAutoFit/>
            </a:bodyPr>
            <a:lstStyle/>
            <a:p>
              <a:r>
                <a:rPr lang="en-US" sz="2400" dirty="0"/>
                <a:t>fills</a:t>
              </a:r>
            </a:p>
          </p:txBody>
        </p:sp>
        <p:cxnSp>
          <p:nvCxnSpPr>
            <p:cNvPr id="20" name="Straight Arrow Connector 19"/>
            <p:cNvCxnSpPr/>
            <p:nvPr/>
          </p:nvCxnSpPr>
          <p:spPr>
            <a:xfrm flipH="1">
              <a:off x="8584411" y="2477722"/>
              <a:ext cx="570955" cy="77171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9620227" y="2477722"/>
              <a:ext cx="651929" cy="41442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H="1" flipV="1">
              <a:off x="8956137" y="3185672"/>
              <a:ext cx="427935" cy="60201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V="1">
              <a:off x="9635867" y="3418655"/>
              <a:ext cx="729562" cy="37814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1" name="TextBox 30"/>
              <p:cNvSpPr txBox="1"/>
              <p:nvPr/>
            </p:nvSpPr>
            <p:spPr>
              <a:xfrm>
                <a:off x="8175569" y="1641355"/>
                <a:ext cx="7956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8175569" y="1641355"/>
                <a:ext cx="795602" cy="461665"/>
              </a:xfrm>
              <a:prstGeom prst="rect">
                <a:avLst/>
              </a:prstGeom>
              <a:blipFill>
                <a:blip r:embed="rId3"/>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162802" y="1641355"/>
                <a:ext cx="5022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10162802" y="1641355"/>
                <a:ext cx="502252" cy="461665"/>
              </a:xfrm>
              <a:prstGeom prst="rect">
                <a:avLst/>
              </a:prstGeom>
              <a:blipFill>
                <a:blip r:embed="rId4"/>
                <a:stretch>
                  <a:fillRect b="-2632"/>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1C11898E-8130-6DAE-A3D6-0C30BB6070C8}"/>
              </a:ext>
            </a:extLst>
          </p:cNvPr>
          <p:cNvGrpSpPr/>
          <p:nvPr/>
        </p:nvGrpSpPr>
        <p:grpSpPr>
          <a:xfrm>
            <a:off x="167623" y="3769355"/>
            <a:ext cx="882355" cy="729343"/>
            <a:chOff x="167623" y="3296389"/>
            <a:chExt cx="882355" cy="729343"/>
          </a:xfrm>
        </p:grpSpPr>
        <p:sp>
          <p:nvSpPr>
            <p:cNvPr id="28" name="Right Bracket 27">
              <a:extLst>
                <a:ext uri="{FF2B5EF4-FFF2-40B4-BE49-F238E27FC236}">
                  <a16:creationId xmlns:a16="http://schemas.microsoft.com/office/drawing/2014/main" id="{DAF749E3-F352-414E-E137-0573585B527F}"/>
                </a:ext>
              </a:extLst>
            </p:cNvPr>
            <p:cNvSpPr/>
            <p:nvPr/>
          </p:nvSpPr>
          <p:spPr>
            <a:xfrm rot="10800000">
              <a:off x="913070" y="3296389"/>
              <a:ext cx="136908" cy="729343"/>
            </a:xfrm>
            <a:prstGeom prst="rightBracket">
              <a:avLst>
                <a:gd name="adj" fmla="val 36904"/>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B6FC3579-307D-D90E-E0FF-6A409BE216EA}"/>
                </a:ext>
              </a:extLst>
            </p:cNvPr>
            <p:cNvSpPr txBox="1"/>
            <p:nvPr/>
          </p:nvSpPr>
          <p:spPr>
            <a:xfrm>
              <a:off x="167623" y="3337895"/>
              <a:ext cx="713888" cy="646331"/>
            </a:xfrm>
            <a:prstGeom prst="rect">
              <a:avLst/>
            </a:prstGeom>
            <a:noFill/>
          </p:spPr>
          <p:txBody>
            <a:bodyPr wrap="square" rtlCol="0">
              <a:spAutoFit/>
            </a:bodyPr>
            <a:lstStyle/>
            <a:p>
              <a:r>
                <a:rPr lang="en-US" dirty="0"/>
                <a:t>[Zeng 20]</a:t>
              </a:r>
            </a:p>
          </p:txBody>
        </p:sp>
      </p:grpSp>
    </p:spTree>
    <p:extLst>
      <p:ext uri="{BB962C8B-B14F-4D97-AF65-F5344CB8AC3E}">
        <p14:creationId xmlns:p14="http://schemas.microsoft.com/office/powerpoint/2010/main" val="1369751385"/>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B36F-FE08-7F29-FA89-D06D06ADE9B6}"/>
              </a:ext>
            </a:extLst>
          </p:cNvPr>
          <p:cNvSpPr>
            <a:spLocks noGrp="1"/>
          </p:cNvSpPr>
          <p:nvPr>
            <p:ph type="title"/>
          </p:nvPr>
        </p:nvSpPr>
        <p:spPr/>
        <p:txBody>
          <a:bodyPr/>
          <a:lstStyle/>
          <a:p>
            <a:r>
              <a:rPr lang="en-US" dirty="0"/>
              <a:t>Optimization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6BB71B-E586-A2B0-DC04-C3E8FAB2CD80}"/>
                  </a:ext>
                </a:extLst>
              </p:cNvPr>
              <p:cNvSpPr>
                <a:spLocks noGrp="1"/>
              </p:cNvSpPr>
              <p:nvPr>
                <p:ph idx="1"/>
              </p:nvPr>
            </p:nvSpPr>
            <p:spPr>
              <a:xfrm>
                <a:off x="463552" y="1587380"/>
                <a:ext cx="7219783" cy="4648200"/>
              </a:xfrm>
            </p:spPr>
            <p:txBody>
              <a:bodyPr/>
              <a:lstStyle/>
              <a:p>
                <a:r>
                  <a:rPr lang="en-US" dirty="0"/>
                  <a:t>Given:</a:t>
                </a:r>
              </a:p>
              <a:p>
                <a:pPr lvl="1"/>
                <a:r>
                  <a:rPr lang="en-US" dirty="0"/>
                  <a:t>Nested shapes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a:p>
              <a:p>
                <a:pPr lvl="1"/>
                <a:r>
                  <a:rPr lang="en-US" dirty="0"/>
                  <a:t>Nesting-aware candidates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r>
                      <a:rPr lang="en-US" i="1">
                        <a:latin typeface="Cambria Math" panose="02040503050406030204" pitchFamily="18" charset="0"/>
                      </a:rPr>
                      <m:t>}</m:t>
                    </m:r>
                  </m:oMath>
                </a14:m>
                <a:r>
                  <a:rPr lang="en-US" dirty="0"/>
                  <a:t>, each with a cost</a:t>
                </a:r>
              </a:p>
              <a:p>
                <a:r>
                  <a:rPr lang="en-US" dirty="0"/>
                  <a:t>Label candidates as inside (</a:t>
                </a:r>
                <a14:m>
                  <m:oMath xmlns:m="http://schemas.openxmlformats.org/officeDocument/2006/math">
                    <m:r>
                      <a:rPr lang="en-US" i="1" dirty="0">
                        <a:latin typeface="Cambria Math" panose="02040503050406030204" pitchFamily="18" charset="0"/>
                      </a:rPr>
                      <m:t>1</m:t>
                    </m:r>
                  </m:oMath>
                </a14:m>
                <a:r>
                  <a:rPr lang="en-US" dirty="0"/>
                  <a:t>) or outside (</a:t>
                </a:r>
                <a14:m>
                  <m:oMath xmlns:m="http://schemas.openxmlformats.org/officeDocument/2006/math">
                    <m:r>
                      <a:rPr lang="en-US" i="1" dirty="0">
                        <a:latin typeface="Cambria Math" panose="02040503050406030204" pitchFamily="18" charset="0"/>
                      </a:rPr>
                      <m:t>0</m:t>
                    </m:r>
                  </m:oMath>
                </a14:m>
                <a:r>
                  <a:rPr lang="en-US" dirty="0"/>
                  <a:t>) to:</a:t>
                </a:r>
              </a:p>
              <a:p>
                <a:pPr lvl="1"/>
                <a:r>
                  <a:rPr lang="en-US" dirty="0"/>
                  <a:t>Maximally remove topological features of each shape</a:t>
                </a:r>
              </a:p>
              <a:p>
                <a:pPr lvl="1"/>
                <a:r>
                  <a:rPr lang="en-US" dirty="0"/>
                  <a:t>Minimize total costs of 0-labelled cuts and 1-labelled fills</a:t>
                </a:r>
              </a:p>
              <a:p>
                <a:pPr lvl="1"/>
                <a:r>
                  <a:rPr lang="en-US" dirty="0"/>
                  <a:t>Maintain nesting</a:t>
                </a:r>
              </a:p>
            </p:txBody>
          </p:sp>
        </mc:Choice>
        <mc:Fallback xmlns="">
          <p:sp>
            <p:nvSpPr>
              <p:cNvPr id="3" name="Content Placeholder 2">
                <a:extLst>
                  <a:ext uri="{FF2B5EF4-FFF2-40B4-BE49-F238E27FC236}">
                    <a16:creationId xmlns:a16="http://schemas.microsoft.com/office/drawing/2014/main" id="{B46BB71B-E586-A2B0-DC04-C3E8FAB2CD80}"/>
                  </a:ext>
                </a:extLst>
              </p:cNvPr>
              <p:cNvSpPr>
                <a:spLocks noGrp="1" noRot="1" noChangeAspect="1" noMove="1" noResize="1" noEditPoints="1" noAdjustHandles="1" noChangeArrowheads="1" noChangeShapeType="1" noTextEdit="1"/>
              </p:cNvSpPr>
              <p:nvPr>
                <p:ph idx="1"/>
              </p:nvPr>
            </p:nvSpPr>
            <p:spPr>
              <a:xfrm>
                <a:off x="463552" y="1587380"/>
                <a:ext cx="7219783" cy="4648200"/>
              </a:xfrm>
              <a:blipFill>
                <a:blip r:embed="rId2"/>
                <a:stretch>
                  <a:fillRect l="-1605" t="-14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B2E436-5DEE-322E-742E-C2CCF7B04648}"/>
              </a:ext>
            </a:extLst>
          </p:cNvPr>
          <p:cNvSpPr>
            <a:spLocks noGrp="1"/>
          </p:cNvSpPr>
          <p:nvPr>
            <p:ph type="sldNum" sz="quarter" idx="10"/>
          </p:nvPr>
        </p:nvSpPr>
        <p:spPr/>
        <p:txBody>
          <a:bodyPr/>
          <a:lstStyle/>
          <a:p>
            <a:fld id="{74FF9159-C67C-4C1B-88E3-1706C5186037}" type="slidenum">
              <a:rPr lang="en-US" smtClean="0"/>
              <a:t>25</a:t>
            </a:fld>
            <a:endParaRPr lang="en-US"/>
          </a:p>
        </p:txBody>
      </p:sp>
      <p:sp>
        <p:nvSpPr>
          <p:cNvPr id="5" name="Freeform: Shape 57">
            <a:extLst>
              <a:ext uri="{FF2B5EF4-FFF2-40B4-BE49-F238E27FC236}">
                <a16:creationId xmlns:a16="http://schemas.microsoft.com/office/drawing/2014/main" id="{CB73B9B1-367D-43EB-BBC0-0B26B5DE83C2}"/>
              </a:ext>
            </a:extLst>
          </p:cNvPr>
          <p:cNvSpPr/>
          <p:nvPr/>
        </p:nvSpPr>
        <p:spPr>
          <a:xfrm>
            <a:off x="8317293" y="3249438"/>
            <a:ext cx="504880" cy="94574"/>
          </a:xfrm>
          <a:custGeom>
            <a:avLst/>
            <a:gdLst>
              <a:gd name="connsiteX0" fmla="*/ 70485 w 661035"/>
              <a:gd name="connsiteY0" fmla="*/ 0 h 123825"/>
              <a:gd name="connsiteX1" fmla="*/ 592455 w 661035"/>
              <a:gd name="connsiteY1" fmla="*/ 0 h 123825"/>
              <a:gd name="connsiteX2" fmla="*/ 661035 w 661035"/>
              <a:gd name="connsiteY2" fmla="*/ 123825 h 123825"/>
              <a:gd name="connsiteX3" fmla="*/ 0 w 661035"/>
              <a:gd name="connsiteY3" fmla="*/ 123825 h 123825"/>
              <a:gd name="connsiteX4" fmla="*/ 70485 w 661035"/>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35" h="123825">
                <a:moveTo>
                  <a:pt x="70485" y="0"/>
                </a:moveTo>
                <a:lnTo>
                  <a:pt x="592455" y="0"/>
                </a:lnTo>
                <a:lnTo>
                  <a:pt x="661035" y="123825"/>
                </a:lnTo>
                <a:lnTo>
                  <a:pt x="0" y="123825"/>
                </a:lnTo>
                <a:lnTo>
                  <a:pt x="70485"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A038066-C622-4A75-A588-21B58E946B62}"/>
              </a:ext>
            </a:extLst>
          </p:cNvPr>
          <p:cNvSpPr/>
          <p:nvPr/>
        </p:nvSpPr>
        <p:spPr>
          <a:xfrm>
            <a:off x="9692255" y="2225127"/>
            <a:ext cx="1401617" cy="1401617"/>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7FDB227-065C-4AC2-A54C-7E36A5023C7E}"/>
              </a:ext>
            </a:extLst>
          </p:cNvPr>
          <p:cNvGrpSpPr/>
          <p:nvPr/>
        </p:nvGrpSpPr>
        <p:grpSpPr>
          <a:xfrm>
            <a:off x="7984101" y="2357711"/>
            <a:ext cx="1178539" cy="1136449"/>
            <a:chOff x="6935458" y="615550"/>
            <a:chExt cx="1543050" cy="1487942"/>
          </a:xfrm>
          <a:solidFill>
            <a:schemeClr val="bg1">
              <a:lumMod val="65000"/>
            </a:schemeClr>
          </a:solidFill>
        </p:grpSpPr>
        <p:sp>
          <p:nvSpPr>
            <p:cNvPr id="8" name="Block Arc 7">
              <a:extLst>
                <a:ext uri="{FF2B5EF4-FFF2-40B4-BE49-F238E27FC236}">
                  <a16:creationId xmlns:a16="http://schemas.microsoft.com/office/drawing/2014/main" id="{0A0D1BC2-B4E8-4370-84A2-35FB359AED85}"/>
                </a:ext>
              </a:extLst>
            </p:cNvPr>
            <p:cNvSpPr/>
            <p:nvPr/>
          </p:nvSpPr>
          <p:spPr>
            <a:xfrm rot="16200000">
              <a:off x="6963012" y="587996"/>
              <a:ext cx="1487941" cy="1543050"/>
            </a:xfrm>
            <a:prstGeom prst="blockArc">
              <a:avLst>
                <a:gd name="adj1" fmla="val 12699175"/>
                <a:gd name="adj2" fmla="val 19749973"/>
                <a:gd name="adj3" fmla="val 20064"/>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B21F216B-B4D6-451E-9C7B-64DB8A96C479}"/>
                </a:ext>
              </a:extLst>
            </p:cNvPr>
            <p:cNvSpPr/>
            <p:nvPr/>
          </p:nvSpPr>
          <p:spPr>
            <a:xfrm rot="5400000">
              <a:off x="6963012" y="587997"/>
              <a:ext cx="1487941" cy="1543050"/>
            </a:xfrm>
            <a:prstGeom prst="blockArc">
              <a:avLst>
                <a:gd name="adj1" fmla="val 12699175"/>
                <a:gd name="adj2" fmla="val 19749973"/>
                <a:gd name="adj3" fmla="val 20064"/>
              </a:avLst>
            </a:prstGeom>
            <a:solidFill>
              <a:srgbClr val="FF5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0" name="Freeform: Shape 53">
            <a:extLst>
              <a:ext uri="{FF2B5EF4-FFF2-40B4-BE49-F238E27FC236}">
                <a16:creationId xmlns:a16="http://schemas.microsoft.com/office/drawing/2014/main" id="{3DA5C6D7-35CD-4576-BE84-69091E030865}"/>
              </a:ext>
            </a:extLst>
          </p:cNvPr>
          <p:cNvSpPr/>
          <p:nvPr/>
        </p:nvSpPr>
        <p:spPr>
          <a:xfrm>
            <a:off x="10365429" y="3158259"/>
            <a:ext cx="96999" cy="469475"/>
          </a:xfrm>
          <a:custGeom>
            <a:avLst/>
            <a:gdLst>
              <a:gd name="connsiteX0" fmla="*/ 0 w 127000"/>
              <a:gd name="connsiteY0" fmla="*/ 10160 h 614680"/>
              <a:gd name="connsiteX1" fmla="*/ 0 w 127000"/>
              <a:gd name="connsiteY1" fmla="*/ 614680 h 614680"/>
              <a:gd name="connsiteX2" fmla="*/ 71120 w 127000"/>
              <a:gd name="connsiteY2" fmla="*/ 612140 h 614680"/>
              <a:gd name="connsiteX3" fmla="*/ 127000 w 127000"/>
              <a:gd name="connsiteY3" fmla="*/ 604520 h 614680"/>
              <a:gd name="connsiteX4" fmla="*/ 127000 w 127000"/>
              <a:gd name="connsiteY4" fmla="*/ 0 h 614680"/>
              <a:gd name="connsiteX5" fmla="*/ 53340 w 127000"/>
              <a:gd name="connsiteY5" fmla="*/ 12700 h 614680"/>
              <a:gd name="connsiteX6" fmla="*/ 0 w 127000"/>
              <a:gd name="connsiteY6" fmla="*/ 10160 h 61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614680">
                <a:moveTo>
                  <a:pt x="0" y="10160"/>
                </a:moveTo>
                <a:lnTo>
                  <a:pt x="0" y="614680"/>
                </a:lnTo>
                <a:lnTo>
                  <a:pt x="71120" y="612140"/>
                </a:lnTo>
                <a:lnTo>
                  <a:pt x="127000" y="604520"/>
                </a:lnTo>
                <a:lnTo>
                  <a:pt x="127000" y="0"/>
                </a:lnTo>
                <a:lnTo>
                  <a:pt x="53340" y="12700"/>
                </a:lnTo>
                <a:lnTo>
                  <a:pt x="0" y="1016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6E74168-63D1-48C7-A1AF-4B68EE58E5BB}"/>
              </a:ext>
            </a:extLst>
          </p:cNvPr>
          <p:cNvSpPr/>
          <p:nvPr/>
        </p:nvSpPr>
        <p:spPr>
          <a:xfrm>
            <a:off x="10149842" y="2682714"/>
            <a:ext cx="486443" cy="486443"/>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EF26DA-3A6C-4155-B23B-E074B96170E7}"/>
              </a:ext>
            </a:extLst>
          </p:cNvPr>
          <p:cNvSpPr/>
          <p:nvPr/>
        </p:nvSpPr>
        <p:spPr>
          <a:xfrm>
            <a:off x="9692255" y="2225127"/>
            <a:ext cx="1401617" cy="140161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0BC1AD9-7558-48FD-80D6-6BD86F236271}"/>
                  </a:ext>
                </a:extLst>
              </p:cNvPr>
              <p:cNvSpPr txBox="1"/>
              <p:nvPr/>
            </p:nvSpPr>
            <p:spPr>
              <a:xfrm>
                <a:off x="8380411" y="3049383"/>
                <a:ext cx="407997"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𝑥</m:t>
                      </m:r>
                    </m:oMath>
                  </m:oMathPara>
                </a14:m>
                <a:endParaRPr lang="en-US" sz="2200" dirty="0"/>
              </a:p>
            </p:txBody>
          </p:sp>
        </mc:Choice>
        <mc:Fallback xmlns="">
          <p:sp>
            <p:nvSpPr>
              <p:cNvPr id="13" name="TextBox 12">
                <a:extLst>
                  <a:ext uri="{FF2B5EF4-FFF2-40B4-BE49-F238E27FC236}">
                    <a16:creationId xmlns:a16="http://schemas.microsoft.com/office/drawing/2014/main" id="{80BC1AD9-7558-48FD-80D6-6BD86F236271}"/>
                  </a:ext>
                </a:extLst>
              </p:cNvPr>
              <p:cNvSpPr txBox="1">
                <a:spLocks noRot="1" noChangeAspect="1" noMove="1" noResize="1" noEditPoints="1" noAdjustHandles="1" noChangeArrowheads="1" noChangeShapeType="1" noTextEdit="1"/>
              </p:cNvSpPr>
              <p:nvPr/>
            </p:nvSpPr>
            <p:spPr>
              <a:xfrm>
                <a:off x="8380411" y="3049383"/>
                <a:ext cx="407997"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D30575A-A6E7-4EFC-9ADF-8F91F821EE8F}"/>
                  </a:ext>
                </a:extLst>
              </p:cNvPr>
              <p:cNvSpPr txBox="1"/>
              <p:nvPr/>
            </p:nvSpPr>
            <p:spPr>
              <a:xfrm>
                <a:off x="10208583" y="3158259"/>
                <a:ext cx="410689"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oMath>
                  </m:oMathPara>
                </a14:m>
                <a:endParaRPr lang="en-US" sz="2200" dirty="0"/>
              </a:p>
            </p:txBody>
          </p:sp>
        </mc:Choice>
        <mc:Fallback xmlns="">
          <p:sp>
            <p:nvSpPr>
              <p:cNvPr id="15" name="TextBox 14">
                <a:extLst>
                  <a:ext uri="{FF2B5EF4-FFF2-40B4-BE49-F238E27FC236}">
                    <a16:creationId xmlns:a16="http://schemas.microsoft.com/office/drawing/2014/main" id="{CD30575A-A6E7-4EFC-9ADF-8F91F821EE8F}"/>
                  </a:ext>
                </a:extLst>
              </p:cNvPr>
              <p:cNvSpPr txBox="1">
                <a:spLocks noRot="1" noChangeAspect="1" noMove="1" noResize="1" noEditPoints="1" noAdjustHandles="1" noChangeArrowheads="1" noChangeShapeType="1" noTextEdit="1"/>
              </p:cNvSpPr>
              <p:nvPr/>
            </p:nvSpPr>
            <p:spPr>
              <a:xfrm>
                <a:off x="10208583" y="3158259"/>
                <a:ext cx="410689" cy="430887"/>
              </a:xfrm>
              <a:prstGeom prst="rect">
                <a:avLst/>
              </a:prstGeom>
              <a:blipFill>
                <a:blip r:embed="rId4"/>
                <a:stretch>
                  <a:fillRect b="-8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175569" y="1641355"/>
                <a:ext cx="7956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175569" y="1641355"/>
                <a:ext cx="795602" cy="461665"/>
              </a:xfrm>
              <a:prstGeom prst="rect">
                <a:avLst/>
              </a:prstGeom>
              <a:blipFill>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0162802" y="1641355"/>
                <a:ext cx="5022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0162802" y="1641355"/>
                <a:ext cx="502252" cy="461665"/>
              </a:xfrm>
              <a:prstGeom prst="rect">
                <a:avLst/>
              </a:prstGeom>
              <a:blipFill>
                <a:blip r:embed="rId6"/>
                <a:stretch>
                  <a:fillRect b="-2632"/>
                </a:stretch>
              </a:blipFill>
            </p:spPr>
            <p:txBody>
              <a:bodyPr/>
              <a:lstStyle/>
              <a:p>
                <a:r>
                  <a:rPr lang="en-US">
                    <a:noFill/>
                  </a:rPr>
                  <a:t> </a:t>
                </a:r>
              </a:p>
            </p:txBody>
          </p:sp>
        </mc:Fallback>
      </mc:AlternateContent>
      <p:grpSp>
        <p:nvGrpSpPr>
          <p:cNvPr id="14" name="Group 13"/>
          <p:cNvGrpSpPr/>
          <p:nvPr/>
        </p:nvGrpSpPr>
        <p:grpSpPr>
          <a:xfrm>
            <a:off x="7984100" y="3911481"/>
            <a:ext cx="3135900" cy="2047427"/>
            <a:chOff x="7984100" y="3911481"/>
            <a:chExt cx="3135900" cy="2047427"/>
          </a:xfrm>
        </p:grpSpPr>
        <p:sp>
          <p:nvSpPr>
            <p:cNvPr id="25" name="Oval 24">
              <a:extLst>
                <a:ext uri="{FF2B5EF4-FFF2-40B4-BE49-F238E27FC236}">
                  <a16:creationId xmlns:a16="http://schemas.microsoft.com/office/drawing/2014/main" id="{C108F61C-58E0-4F2C-B3F2-C1095332597B}"/>
                </a:ext>
              </a:extLst>
            </p:cNvPr>
            <p:cNvSpPr/>
            <p:nvPr/>
          </p:nvSpPr>
          <p:spPr>
            <a:xfrm>
              <a:off x="9718383" y="4518471"/>
              <a:ext cx="1401617" cy="1401617"/>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F42BE8-E024-40D6-BA0C-8A988A8F3DEE}"/>
                </a:ext>
              </a:extLst>
            </p:cNvPr>
            <p:cNvSpPr/>
            <p:nvPr/>
          </p:nvSpPr>
          <p:spPr>
            <a:xfrm>
              <a:off x="10175970" y="4976058"/>
              <a:ext cx="486443" cy="48644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F0FA3DD-EF52-4FC0-AC8B-86C9D7F87582}"/>
                </a:ext>
              </a:extLst>
            </p:cNvPr>
            <p:cNvSpPr/>
            <p:nvPr/>
          </p:nvSpPr>
          <p:spPr>
            <a:xfrm>
              <a:off x="10390587" y="5429293"/>
              <a:ext cx="96029" cy="529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6478531-C19E-40D1-B290-2AB5BC14365D}"/>
                </a:ext>
              </a:extLst>
            </p:cNvPr>
            <p:cNvCxnSpPr>
              <a:cxnSpLocks/>
            </p:cNvCxnSpPr>
            <p:nvPr/>
          </p:nvCxnSpPr>
          <p:spPr>
            <a:xfrm>
              <a:off x="10381857" y="5451877"/>
              <a:ext cx="0" cy="468211"/>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363806F-D804-4551-B864-2381E1E53BBF}"/>
                </a:ext>
              </a:extLst>
            </p:cNvPr>
            <p:cNvCxnSpPr>
              <a:cxnSpLocks/>
            </p:cNvCxnSpPr>
            <p:nvPr/>
          </p:nvCxnSpPr>
          <p:spPr>
            <a:xfrm>
              <a:off x="10500196" y="5451877"/>
              <a:ext cx="0" cy="468211"/>
            </a:xfrm>
            <a:prstGeom prst="line">
              <a:avLst/>
            </a:prstGeom>
            <a:ln w="19050"/>
          </p:spPr>
          <p:style>
            <a:lnRef idx="1">
              <a:schemeClr val="dk1"/>
            </a:lnRef>
            <a:fillRef idx="0">
              <a:schemeClr val="dk1"/>
            </a:fillRef>
            <a:effectRef idx="0">
              <a:schemeClr val="dk1"/>
            </a:effectRef>
            <a:fontRef idx="minor">
              <a:schemeClr val="tx1"/>
            </a:fontRef>
          </p:style>
        </p:cxnSp>
        <p:sp>
          <p:nvSpPr>
            <p:cNvPr id="33" name="Block Arc 32">
              <a:extLst>
                <a:ext uri="{FF2B5EF4-FFF2-40B4-BE49-F238E27FC236}">
                  <a16:creationId xmlns:a16="http://schemas.microsoft.com/office/drawing/2014/main" id="{BD5863EE-A731-49BF-8899-67E462C37350}"/>
                </a:ext>
              </a:extLst>
            </p:cNvPr>
            <p:cNvSpPr/>
            <p:nvPr/>
          </p:nvSpPr>
          <p:spPr>
            <a:xfrm rot="16200000">
              <a:off x="8005146" y="4629187"/>
              <a:ext cx="1136448" cy="1178539"/>
            </a:xfrm>
            <a:prstGeom prst="blockArc">
              <a:avLst>
                <a:gd name="adj1" fmla="val 12699175"/>
                <a:gd name="adj2" fmla="val 19749973"/>
                <a:gd name="adj3" fmla="val 20064"/>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lock Arc 33">
              <a:extLst>
                <a:ext uri="{FF2B5EF4-FFF2-40B4-BE49-F238E27FC236}">
                  <a16:creationId xmlns:a16="http://schemas.microsoft.com/office/drawing/2014/main" id="{9A2E53D9-8EC5-40A5-A906-04DA768354AF}"/>
                </a:ext>
              </a:extLst>
            </p:cNvPr>
            <p:cNvSpPr/>
            <p:nvPr/>
          </p:nvSpPr>
          <p:spPr>
            <a:xfrm rot="5400000">
              <a:off x="8005146" y="4629188"/>
              <a:ext cx="1136448" cy="1178539"/>
            </a:xfrm>
            <a:prstGeom prst="blockArc">
              <a:avLst>
                <a:gd name="adj1" fmla="val 12699175"/>
                <a:gd name="adj2" fmla="val 19749973"/>
                <a:gd name="adj3" fmla="val 20064"/>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21A9DC1E-CECB-45E6-948C-821C025C2F76}"/>
                </a:ext>
              </a:extLst>
            </p:cNvPr>
            <p:cNvSpPr/>
            <p:nvPr/>
          </p:nvSpPr>
          <p:spPr>
            <a:xfrm>
              <a:off x="8274128" y="5547549"/>
              <a:ext cx="597514" cy="931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0879059-FDA4-46C1-8019-DDEF6E10FF30}"/>
                </a:ext>
              </a:extLst>
            </p:cNvPr>
            <p:cNvCxnSpPr>
              <a:cxnSpLocks/>
            </p:cNvCxnSpPr>
            <p:nvPr/>
          </p:nvCxnSpPr>
          <p:spPr>
            <a:xfrm>
              <a:off x="8302257" y="5644548"/>
              <a:ext cx="53058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C2C3F0E-10FC-478D-85A8-9EDEF14810A0}"/>
                </a:ext>
              </a:extLst>
            </p:cNvPr>
            <p:cNvCxnSpPr/>
            <p:nvPr/>
          </p:nvCxnSpPr>
          <p:spPr>
            <a:xfrm>
              <a:off x="8369187" y="5543669"/>
              <a:ext cx="401576"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Right Arrow 39"/>
            <p:cNvSpPr/>
            <p:nvPr/>
          </p:nvSpPr>
          <p:spPr>
            <a:xfrm rot="5400000">
              <a:off x="9190551" y="4008562"/>
              <a:ext cx="483332" cy="289169"/>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42" name="Group 41"/>
            <p:cNvGrpSpPr/>
            <p:nvPr/>
          </p:nvGrpSpPr>
          <p:grpSpPr>
            <a:xfrm>
              <a:off x="9220460" y="4964482"/>
              <a:ext cx="423514" cy="461665"/>
              <a:chOff x="5923081" y="5005944"/>
              <a:chExt cx="423514" cy="461665"/>
            </a:xfrm>
          </p:grpSpPr>
          <mc:AlternateContent xmlns:mc="http://schemas.openxmlformats.org/markup-compatibility/2006" xmlns:a14="http://schemas.microsoft.com/office/drawing/2010/main">
            <mc:Choice Requires="a14">
              <p:sp>
                <p:nvSpPr>
                  <p:cNvPr id="43" name="TextBox 42"/>
                  <p:cNvSpPr txBox="1"/>
                  <p:nvPr/>
                </p:nvSpPr>
                <p:spPr>
                  <a:xfrm>
                    <a:off x="5992973" y="5052111"/>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m:t>
                          </m:r>
                        </m:oMath>
                      </m:oMathPara>
                    </a14:m>
                    <a:endParaRPr lang="en-US" sz="2400" b="0" dirty="0">
                      <a:solidFill>
                        <a:srgbClr val="FF0000"/>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5992973" y="5052111"/>
                    <a:ext cx="298159" cy="369332"/>
                  </a:xfrm>
                  <a:prstGeom prst="rect">
                    <a:avLst/>
                  </a:prstGeom>
                  <a:blipFill>
                    <a:blip r:embed="rId7"/>
                    <a:stretch>
                      <a:fillRect l="-14286" r="-16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5923081" y="5005944"/>
                    <a:ext cx="4235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dirty="0" smtClean="0">
                              <a:solidFill>
                                <a:srgbClr val="FF0000"/>
                              </a:solidFill>
                              <a:latin typeface="Cambria Math" panose="02040503050406030204" pitchFamily="18" charset="0"/>
                              <a:ea typeface="Cambria Math" panose="02040503050406030204" pitchFamily="18" charset="0"/>
                            </a:rPr>
                            <m:t>∖</m:t>
                          </m:r>
                        </m:oMath>
                      </m:oMathPara>
                    </a14:m>
                    <a:endParaRPr lang="en-US" sz="2400" dirty="0">
                      <a:solidFill>
                        <a:srgbClr val="FF0000"/>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5923081" y="5005944"/>
                    <a:ext cx="423514" cy="461665"/>
                  </a:xfrm>
                  <a:prstGeom prst="rect">
                    <a:avLst/>
                  </a:prstGeom>
                  <a:blipFill>
                    <a:blip r:embed="rId8"/>
                    <a:stretch>
                      <a:fillRect l="-4348" r="-4348" b="-17105"/>
                    </a:stretch>
                  </a:blipFill>
                </p:spPr>
                <p:txBody>
                  <a:bodyPr/>
                  <a:lstStyle/>
                  <a:p>
                    <a:r>
                      <a:rPr lang="en-US">
                        <a:noFill/>
                      </a:rPr>
                      <a:t> </a:t>
                    </a:r>
                  </a:p>
                </p:txBody>
              </p:sp>
            </mc:Fallback>
          </mc:AlternateContent>
        </p:grpSp>
      </p:grpSp>
      <p:grpSp>
        <p:nvGrpSpPr>
          <p:cNvPr id="38" name="Group 37">
            <a:extLst>
              <a:ext uri="{FF2B5EF4-FFF2-40B4-BE49-F238E27FC236}">
                <a16:creationId xmlns:a16="http://schemas.microsoft.com/office/drawing/2014/main" id="{A39A36CE-7039-831C-98C6-19FDBA7CF7DF}"/>
              </a:ext>
            </a:extLst>
          </p:cNvPr>
          <p:cNvGrpSpPr/>
          <p:nvPr/>
        </p:nvGrpSpPr>
        <p:grpSpPr>
          <a:xfrm>
            <a:off x="167623" y="3769355"/>
            <a:ext cx="882355" cy="729343"/>
            <a:chOff x="167623" y="3296389"/>
            <a:chExt cx="882355" cy="729343"/>
          </a:xfrm>
        </p:grpSpPr>
        <p:sp>
          <p:nvSpPr>
            <p:cNvPr id="39" name="Right Bracket 38">
              <a:extLst>
                <a:ext uri="{FF2B5EF4-FFF2-40B4-BE49-F238E27FC236}">
                  <a16:creationId xmlns:a16="http://schemas.microsoft.com/office/drawing/2014/main" id="{A45E038D-06AC-C470-0F43-4EC27B8E9087}"/>
                </a:ext>
              </a:extLst>
            </p:cNvPr>
            <p:cNvSpPr/>
            <p:nvPr/>
          </p:nvSpPr>
          <p:spPr>
            <a:xfrm rot="10800000">
              <a:off x="913070" y="3296389"/>
              <a:ext cx="136908" cy="729343"/>
            </a:xfrm>
            <a:prstGeom prst="rightBracket">
              <a:avLst>
                <a:gd name="adj" fmla="val 36904"/>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33BADF95-D4D9-DDAC-4576-086E856A0BB2}"/>
                </a:ext>
              </a:extLst>
            </p:cNvPr>
            <p:cNvSpPr txBox="1"/>
            <p:nvPr/>
          </p:nvSpPr>
          <p:spPr>
            <a:xfrm>
              <a:off x="167623" y="3337895"/>
              <a:ext cx="713888" cy="646331"/>
            </a:xfrm>
            <a:prstGeom prst="rect">
              <a:avLst/>
            </a:prstGeom>
            <a:noFill/>
          </p:spPr>
          <p:txBody>
            <a:bodyPr wrap="square" rtlCol="0">
              <a:spAutoFit/>
            </a:bodyPr>
            <a:lstStyle/>
            <a:p>
              <a:r>
                <a:rPr lang="en-US" dirty="0"/>
                <a:t>[Zeng 20]</a:t>
              </a:r>
            </a:p>
          </p:txBody>
        </p:sp>
      </p:grpSp>
    </p:spTree>
    <p:extLst>
      <p:ext uri="{BB962C8B-B14F-4D97-AF65-F5344CB8AC3E}">
        <p14:creationId xmlns:p14="http://schemas.microsoft.com/office/powerpoint/2010/main" val="1693756168"/>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B36F-FE08-7F29-FA89-D06D06ADE9B6}"/>
              </a:ext>
            </a:extLst>
          </p:cNvPr>
          <p:cNvSpPr>
            <a:spLocks noGrp="1"/>
          </p:cNvSpPr>
          <p:nvPr>
            <p:ph type="title"/>
          </p:nvPr>
        </p:nvSpPr>
        <p:spPr/>
        <p:txBody>
          <a:bodyPr/>
          <a:lstStyle/>
          <a:p>
            <a:r>
              <a:rPr lang="en-US" dirty="0"/>
              <a:t>Optimization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6BB71B-E586-A2B0-DC04-C3E8FAB2CD80}"/>
                  </a:ext>
                </a:extLst>
              </p:cNvPr>
              <p:cNvSpPr>
                <a:spLocks noGrp="1"/>
              </p:cNvSpPr>
              <p:nvPr>
                <p:ph idx="1"/>
              </p:nvPr>
            </p:nvSpPr>
            <p:spPr>
              <a:xfrm>
                <a:off x="463552" y="1587380"/>
                <a:ext cx="7219783" cy="4648200"/>
              </a:xfrm>
            </p:spPr>
            <p:txBody>
              <a:bodyPr/>
              <a:lstStyle/>
              <a:p>
                <a:r>
                  <a:rPr lang="en-US" dirty="0"/>
                  <a:t>Given:</a:t>
                </a:r>
              </a:p>
              <a:p>
                <a:pPr lvl="1"/>
                <a:r>
                  <a:rPr lang="en-US" dirty="0"/>
                  <a:t>Nested shapes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a:p>
              <a:p>
                <a:pPr lvl="1"/>
                <a:r>
                  <a:rPr lang="en-US" dirty="0"/>
                  <a:t>Nesting-aware candidates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r>
                      <a:rPr lang="en-US" i="1">
                        <a:latin typeface="Cambria Math" panose="02040503050406030204" pitchFamily="18" charset="0"/>
                      </a:rPr>
                      <m:t>}</m:t>
                    </m:r>
                  </m:oMath>
                </a14:m>
                <a:r>
                  <a:rPr lang="en-US" dirty="0"/>
                  <a:t>, each with a cost</a:t>
                </a:r>
              </a:p>
              <a:p>
                <a:r>
                  <a:rPr lang="en-US" dirty="0"/>
                  <a:t>Label candidates as inside (</a:t>
                </a:r>
                <a14:m>
                  <m:oMath xmlns:m="http://schemas.openxmlformats.org/officeDocument/2006/math">
                    <m:r>
                      <a:rPr lang="en-US" i="1" dirty="0" smtClean="0">
                        <a:latin typeface="Cambria Math" panose="02040503050406030204" pitchFamily="18" charset="0"/>
                      </a:rPr>
                      <m:t>1</m:t>
                    </m:r>
                  </m:oMath>
                </a14:m>
                <a:r>
                  <a:rPr lang="en-US" dirty="0"/>
                  <a:t>) or outside (</a:t>
                </a:r>
                <a14:m>
                  <m:oMath xmlns:m="http://schemas.openxmlformats.org/officeDocument/2006/math">
                    <m:r>
                      <a:rPr lang="en-US" i="1" dirty="0" smtClean="0">
                        <a:latin typeface="Cambria Math" panose="02040503050406030204" pitchFamily="18" charset="0"/>
                      </a:rPr>
                      <m:t>0</m:t>
                    </m:r>
                  </m:oMath>
                </a14:m>
                <a:r>
                  <a:rPr lang="en-US" dirty="0"/>
                  <a:t>) to:</a:t>
                </a:r>
              </a:p>
              <a:p>
                <a:pPr lvl="1"/>
                <a:r>
                  <a:rPr lang="en-US" dirty="0"/>
                  <a:t>Maximally remove topological features of each shape</a:t>
                </a:r>
              </a:p>
              <a:p>
                <a:pPr lvl="1"/>
                <a:r>
                  <a:rPr lang="en-US" dirty="0"/>
                  <a:t>Minimize total costs of 0-labelled cuts and 1-labelled fills</a:t>
                </a:r>
              </a:p>
              <a:p>
                <a:pPr lvl="1"/>
                <a:r>
                  <a:rPr lang="en-US" dirty="0"/>
                  <a:t>Avoid </a:t>
                </a:r>
                <a:r>
                  <a:rPr lang="en-US" dirty="0">
                    <a:solidFill>
                      <a:srgbClr val="FF0000"/>
                    </a:solidFill>
                  </a:rPr>
                  <a:t>conflicting</a:t>
                </a:r>
                <a:r>
                  <a:rPr lang="en-US" dirty="0"/>
                  <a:t> labels</a:t>
                </a:r>
              </a:p>
              <a:p>
                <a:pPr lvl="2"/>
                <a:r>
                  <a:rPr lang="en-US" dirty="0"/>
                  <a:t>Conflict: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r>
                          <a:rPr lang="en-US" i="1">
                            <a:latin typeface="Cambria Math" panose="02040503050406030204" pitchFamily="18" charset="0"/>
                          </a:rPr>
                          <m:t>−1</m:t>
                        </m:r>
                      </m:sub>
                    </m:sSub>
                  </m:oMath>
                </a14:m>
                <a:r>
                  <a:rPr lang="en-US" dirty="0"/>
                  <a:t> overlaps with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oMath>
                </a14:m>
                <a:r>
                  <a:rPr lang="en-US" dirty="0"/>
                  <a:t>, </a:t>
                </a:r>
                <a14:m>
                  <m:oMath xmlns:m="http://schemas.openxmlformats.org/officeDocument/2006/math">
                    <m:r>
                      <a:rPr lang="en-US" i="1">
                        <a:latin typeface="Cambria Math" panose="02040503050406030204" pitchFamily="18" charset="0"/>
                      </a:rPr>
                      <m:t>𝑥</m:t>
                    </m:r>
                  </m:oMath>
                </a14:m>
                <a:r>
                  <a:rPr lang="en-US" dirty="0"/>
                  <a:t> has label 1, </a:t>
                </a:r>
                <a14:m>
                  <m:oMath xmlns:m="http://schemas.openxmlformats.org/officeDocument/2006/math">
                    <m:r>
                      <a:rPr lang="en-US" i="1">
                        <a:latin typeface="Cambria Math" panose="02040503050406030204" pitchFamily="18" charset="0"/>
                      </a:rPr>
                      <m:t>𝑦</m:t>
                    </m:r>
                  </m:oMath>
                </a14:m>
                <a:r>
                  <a:rPr lang="en-US" dirty="0"/>
                  <a:t> has label 0</a:t>
                </a:r>
              </a:p>
            </p:txBody>
          </p:sp>
        </mc:Choice>
        <mc:Fallback xmlns="">
          <p:sp>
            <p:nvSpPr>
              <p:cNvPr id="3" name="Content Placeholder 2">
                <a:extLst>
                  <a:ext uri="{FF2B5EF4-FFF2-40B4-BE49-F238E27FC236}">
                    <a16:creationId xmlns:a16="http://schemas.microsoft.com/office/drawing/2014/main" id="{B46BB71B-E586-A2B0-DC04-C3E8FAB2CD80}"/>
                  </a:ext>
                </a:extLst>
              </p:cNvPr>
              <p:cNvSpPr>
                <a:spLocks noGrp="1" noRot="1" noChangeAspect="1" noMove="1" noResize="1" noEditPoints="1" noAdjustHandles="1" noChangeArrowheads="1" noChangeShapeType="1" noTextEdit="1"/>
              </p:cNvSpPr>
              <p:nvPr>
                <p:ph idx="1"/>
              </p:nvPr>
            </p:nvSpPr>
            <p:spPr>
              <a:xfrm>
                <a:off x="463552" y="1587380"/>
                <a:ext cx="7219783" cy="4648200"/>
              </a:xfrm>
              <a:blipFill>
                <a:blip r:embed="rId2"/>
                <a:stretch>
                  <a:fillRect l="-1605" t="-14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B2E436-5DEE-322E-742E-C2CCF7B04648}"/>
              </a:ext>
            </a:extLst>
          </p:cNvPr>
          <p:cNvSpPr>
            <a:spLocks noGrp="1"/>
          </p:cNvSpPr>
          <p:nvPr>
            <p:ph type="sldNum" sz="quarter" idx="10"/>
          </p:nvPr>
        </p:nvSpPr>
        <p:spPr/>
        <p:txBody>
          <a:bodyPr/>
          <a:lstStyle/>
          <a:p>
            <a:fld id="{74FF9159-C67C-4C1B-88E3-1706C5186037}" type="slidenum">
              <a:rPr lang="en-US" smtClean="0"/>
              <a:t>26</a:t>
            </a:fld>
            <a:endParaRPr lang="en-US"/>
          </a:p>
        </p:txBody>
      </p:sp>
      <p:sp>
        <p:nvSpPr>
          <p:cNvPr id="5" name="Freeform: Shape 57">
            <a:extLst>
              <a:ext uri="{FF2B5EF4-FFF2-40B4-BE49-F238E27FC236}">
                <a16:creationId xmlns:a16="http://schemas.microsoft.com/office/drawing/2014/main" id="{CB73B9B1-367D-43EB-BBC0-0B26B5DE83C2}"/>
              </a:ext>
            </a:extLst>
          </p:cNvPr>
          <p:cNvSpPr/>
          <p:nvPr/>
        </p:nvSpPr>
        <p:spPr>
          <a:xfrm>
            <a:off x="8317293" y="3249438"/>
            <a:ext cx="504880" cy="94574"/>
          </a:xfrm>
          <a:custGeom>
            <a:avLst/>
            <a:gdLst>
              <a:gd name="connsiteX0" fmla="*/ 70485 w 661035"/>
              <a:gd name="connsiteY0" fmla="*/ 0 h 123825"/>
              <a:gd name="connsiteX1" fmla="*/ 592455 w 661035"/>
              <a:gd name="connsiteY1" fmla="*/ 0 h 123825"/>
              <a:gd name="connsiteX2" fmla="*/ 661035 w 661035"/>
              <a:gd name="connsiteY2" fmla="*/ 123825 h 123825"/>
              <a:gd name="connsiteX3" fmla="*/ 0 w 661035"/>
              <a:gd name="connsiteY3" fmla="*/ 123825 h 123825"/>
              <a:gd name="connsiteX4" fmla="*/ 70485 w 661035"/>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35" h="123825">
                <a:moveTo>
                  <a:pt x="70485" y="0"/>
                </a:moveTo>
                <a:lnTo>
                  <a:pt x="592455" y="0"/>
                </a:lnTo>
                <a:lnTo>
                  <a:pt x="661035" y="123825"/>
                </a:lnTo>
                <a:lnTo>
                  <a:pt x="0" y="123825"/>
                </a:lnTo>
                <a:lnTo>
                  <a:pt x="70485"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A038066-C622-4A75-A588-21B58E946B62}"/>
              </a:ext>
            </a:extLst>
          </p:cNvPr>
          <p:cNvSpPr/>
          <p:nvPr/>
        </p:nvSpPr>
        <p:spPr>
          <a:xfrm>
            <a:off x="9692255" y="2225127"/>
            <a:ext cx="1401617" cy="1401617"/>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7FDB227-065C-4AC2-A54C-7E36A5023C7E}"/>
              </a:ext>
            </a:extLst>
          </p:cNvPr>
          <p:cNvGrpSpPr/>
          <p:nvPr/>
        </p:nvGrpSpPr>
        <p:grpSpPr>
          <a:xfrm>
            <a:off x="7984101" y="2357711"/>
            <a:ext cx="1178539" cy="1136449"/>
            <a:chOff x="6935458" y="615550"/>
            <a:chExt cx="1543050" cy="1487942"/>
          </a:xfrm>
          <a:solidFill>
            <a:schemeClr val="bg1">
              <a:lumMod val="65000"/>
            </a:schemeClr>
          </a:solidFill>
        </p:grpSpPr>
        <p:sp>
          <p:nvSpPr>
            <p:cNvPr id="8" name="Block Arc 7">
              <a:extLst>
                <a:ext uri="{FF2B5EF4-FFF2-40B4-BE49-F238E27FC236}">
                  <a16:creationId xmlns:a16="http://schemas.microsoft.com/office/drawing/2014/main" id="{0A0D1BC2-B4E8-4370-84A2-35FB359AED85}"/>
                </a:ext>
              </a:extLst>
            </p:cNvPr>
            <p:cNvSpPr/>
            <p:nvPr/>
          </p:nvSpPr>
          <p:spPr>
            <a:xfrm rot="16200000">
              <a:off x="6963012" y="587996"/>
              <a:ext cx="1487941" cy="1543050"/>
            </a:xfrm>
            <a:prstGeom prst="blockArc">
              <a:avLst>
                <a:gd name="adj1" fmla="val 12699175"/>
                <a:gd name="adj2" fmla="val 19749973"/>
                <a:gd name="adj3" fmla="val 20064"/>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B21F216B-B4D6-451E-9C7B-64DB8A96C479}"/>
                </a:ext>
              </a:extLst>
            </p:cNvPr>
            <p:cNvSpPr/>
            <p:nvPr/>
          </p:nvSpPr>
          <p:spPr>
            <a:xfrm rot="5400000">
              <a:off x="6963012" y="587997"/>
              <a:ext cx="1487941" cy="1543050"/>
            </a:xfrm>
            <a:prstGeom prst="blockArc">
              <a:avLst>
                <a:gd name="adj1" fmla="val 12699175"/>
                <a:gd name="adj2" fmla="val 19749973"/>
                <a:gd name="adj3" fmla="val 20064"/>
              </a:avLst>
            </a:prstGeom>
            <a:solidFill>
              <a:srgbClr val="FF5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0" name="Freeform: Shape 53">
            <a:extLst>
              <a:ext uri="{FF2B5EF4-FFF2-40B4-BE49-F238E27FC236}">
                <a16:creationId xmlns:a16="http://schemas.microsoft.com/office/drawing/2014/main" id="{3DA5C6D7-35CD-4576-BE84-69091E030865}"/>
              </a:ext>
            </a:extLst>
          </p:cNvPr>
          <p:cNvSpPr/>
          <p:nvPr/>
        </p:nvSpPr>
        <p:spPr>
          <a:xfrm>
            <a:off x="10365429" y="3158259"/>
            <a:ext cx="96999" cy="469475"/>
          </a:xfrm>
          <a:custGeom>
            <a:avLst/>
            <a:gdLst>
              <a:gd name="connsiteX0" fmla="*/ 0 w 127000"/>
              <a:gd name="connsiteY0" fmla="*/ 10160 h 614680"/>
              <a:gd name="connsiteX1" fmla="*/ 0 w 127000"/>
              <a:gd name="connsiteY1" fmla="*/ 614680 h 614680"/>
              <a:gd name="connsiteX2" fmla="*/ 71120 w 127000"/>
              <a:gd name="connsiteY2" fmla="*/ 612140 h 614680"/>
              <a:gd name="connsiteX3" fmla="*/ 127000 w 127000"/>
              <a:gd name="connsiteY3" fmla="*/ 604520 h 614680"/>
              <a:gd name="connsiteX4" fmla="*/ 127000 w 127000"/>
              <a:gd name="connsiteY4" fmla="*/ 0 h 614680"/>
              <a:gd name="connsiteX5" fmla="*/ 53340 w 127000"/>
              <a:gd name="connsiteY5" fmla="*/ 12700 h 614680"/>
              <a:gd name="connsiteX6" fmla="*/ 0 w 127000"/>
              <a:gd name="connsiteY6" fmla="*/ 10160 h 61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614680">
                <a:moveTo>
                  <a:pt x="0" y="10160"/>
                </a:moveTo>
                <a:lnTo>
                  <a:pt x="0" y="614680"/>
                </a:lnTo>
                <a:lnTo>
                  <a:pt x="71120" y="612140"/>
                </a:lnTo>
                <a:lnTo>
                  <a:pt x="127000" y="604520"/>
                </a:lnTo>
                <a:lnTo>
                  <a:pt x="127000" y="0"/>
                </a:lnTo>
                <a:lnTo>
                  <a:pt x="53340" y="12700"/>
                </a:lnTo>
                <a:lnTo>
                  <a:pt x="0" y="1016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6E74168-63D1-48C7-A1AF-4B68EE58E5BB}"/>
              </a:ext>
            </a:extLst>
          </p:cNvPr>
          <p:cNvSpPr/>
          <p:nvPr/>
        </p:nvSpPr>
        <p:spPr>
          <a:xfrm>
            <a:off x="10149842" y="2682714"/>
            <a:ext cx="486443" cy="486443"/>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EF26DA-3A6C-4155-B23B-E074B96170E7}"/>
              </a:ext>
            </a:extLst>
          </p:cNvPr>
          <p:cNvSpPr/>
          <p:nvPr/>
        </p:nvSpPr>
        <p:spPr>
          <a:xfrm>
            <a:off x="9692255" y="2225127"/>
            <a:ext cx="1401617" cy="140161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0BC1AD9-7558-48FD-80D6-6BD86F236271}"/>
                  </a:ext>
                </a:extLst>
              </p:cNvPr>
              <p:cNvSpPr txBox="1"/>
              <p:nvPr/>
            </p:nvSpPr>
            <p:spPr>
              <a:xfrm>
                <a:off x="8380411" y="3049383"/>
                <a:ext cx="407997"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𝑥</m:t>
                      </m:r>
                    </m:oMath>
                  </m:oMathPara>
                </a14:m>
                <a:endParaRPr lang="en-US" sz="2200" dirty="0"/>
              </a:p>
            </p:txBody>
          </p:sp>
        </mc:Choice>
        <mc:Fallback xmlns="">
          <p:sp>
            <p:nvSpPr>
              <p:cNvPr id="13" name="TextBox 12">
                <a:extLst>
                  <a:ext uri="{FF2B5EF4-FFF2-40B4-BE49-F238E27FC236}">
                    <a16:creationId xmlns:a16="http://schemas.microsoft.com/office/drawing/2014/main" id="{80BC1AD9-7558-48FD-80D6-6BD86F236271}"/>
                  </a:ext>
                </a:extLst>
              </p:cNvPr>
              <p:cNvSpPr txBox="1">
                <a:spLocks noRot="1" noChangeAspect="1" noMove="1" noResize="1" noEditPoints="1" noAdjustHandles="1" noChangeArrowheads="1" noChangeShapeType="1" noTextEdit="1"/>
              </p:cNvSpPr>
              <p:nvPr/>
            </p:nvSpPr>
            <p:spPr>
              <a:xfrm>
                <a:off x="8380411" y="3049383"/>
                <a:ext cx="407997"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D30575A-A6E7-4EFC-9ADF-8F91F821EE8F}"/>
                  </a:ext>
                </a:extLst>
              </p:cNvPr>
              <p:cNvSpPr txBox="1"/>
              <p:nvPr/>
            </p:nvSpPr>
            <p:spPr>
              <a:xfrm>
                <a:off x="10208583" y="3158259"/>
                <a:ext cx="410689"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oMath>
                  </m:oMathPara>
                </a14:m>
                <a:endParaRPr lang="en-US" sz="2200" dirty="0"/>
              </a:p>
            </p:txBody>
          </p:sp>
        </mc:Choice>
        <mc:Fallback xmlns="">
          <p:sp>
            <p:nvSpPr>
              <p:cNvPr id="15" name="TextBox 14">
                <a:extLst>
                  <a:ext uri="{FF2B5EF4-FFF2-40B4-BE49-F238E27FC236}">
                    <a16:creationId xmlns:a16="http://schemas.microsoft.com/office/drawing/2014/main" id="{CD30575A-A6E7-4EFC-9ADF-8F91F821EE8F}"/>
                  </a:ext>
                </a:extLst>
              </p:cNvPr>
              <p:cNvSpPr txBox="1">
                <a:spLocks noRot="1" noChangeAspect="1" noMove="1" noResize="1" noEditPoints="1" noAdjustHandles="1" noChangeArrowheads="1" noChangeShapeType="1" noTextEdit="1"/>
              </p:cNvSpPr>
              <p:nvPr/>
            </p:nvSpPr>
            <p:spPr>
              <a:xfrm>
                <a:off x="10208583" y="3158259"/>
                <a:ext cx="410689" cy="430887"/>
              </a:xfrm>
              <a:prstGeom prst="rect">
                <a:avLst/>
              </a:prstGeom>
              <a:blipFill>
                <a:blip r:embed="rId4"/>
                <a:stretch>
                  <a:fillRect b="-8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175569" y="1641355"/>
                <a:ext cx="7956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175569" y="1641355"/>
                <a:ext cx="795602" cy="461665"/>
              </a:xfrm>
              <a:prstGeom prst="rect">
                <a:avLst/>
              </a:prstGeom>
              <a:blipFill>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0162802" y="1641355"/>
                <a:ext cx="5022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0162802" y="1641355"/>
                <a:ext cx="502252" cy="461665"/>
              </a:xfrm>
              <a:prstGeom prst="rect">
                <a:avLst/>
              </a:prstGeom>
              <a:blipFill>
                <a:blip r:embed="rId6"/>
                <a:stretch>
                  <a:fillRect b="-2632"/>
                </a:stretch>
              </a:blipFill>
            </p:spPr>
            <p:txBody>
              <a:bodyPr/>
              <a:lstStyle/>
              <a:p>
                <a:r>
                  <a:rPr lang="en-US">
                    <a:noFill/>
                  </a:rPr>
                  <a:t> </a:t>
                </a:r>
              </a:p>
            </p:txBody>
          </p:sp>
        </mc:Fallback>
      </mc:AlternateContent>
      <p:sp>
        <p:nvSpPr>
          <p:cNvPr id="25" name="Oval 24">
            <a:extLst>
              <a:ext uri="{FF2B5EF4-FFF2-40B4-BE49-F238E27FC236}">
                <a16:creationId xmlns:a16="http://schemas.microsoft.com/office/drawing/2014/main" id="{C108F61C-58E0-4F2C-B3F2-C1095332597B}"/>
              </a:ext>
            </a:extLst>
          </p:cNvPr>
          <p:cNvSpPr/>
          <p:nvPr/>
        </p:nvSpPr>
        <p:spPr>
          <a:xfrm>
            <a:off x="9718383" y="4518471"/>
            <a:ext cx="1401617" cy="1401617"/>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F42BE8-E024-40D6-BA0C-8A988A8F3DEE}"/>
              </a:ext>
            </a:extLst>
          </p:cNvPr>
          <p:cNvSpPr/>
          <p:nvPr/>
        </p:nvSpPr>
        <p:spPr>
          <a:xfrm>
            <a:off x="10175970" y="4976058"/>
            <a:ext cx="486443" cy="48644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F0FA3DD-EF52-4FC0-AC8B-86C9D7F87582}"/>
              </a:ext>
            </a:extLst>
          </p:cNvPr>
          <p:cNvSpPr/>
          <p:nvPr/>
        </p:nvSpPr>
        <p:spPr>
          <a:xfrm>
            <a:off x="10390587" y="5429293"/>
            <a:ext cx="96029" cy="529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6478531-C19E-40D1-B290-2AB5BC14365D}"/>
              </a:ext>
            </a:extLst>
          </p:cNvPr>
          <p:cNvCxnSpPr>
            <a:cxnSpLocks/>
          </p:cNvCxnSpPr>
          <p:nvPr/>
        </p:nvCxnSpPr>
        <p:spPr>
          <a:xfrm>
            <a:off x="10381857" y="5451877"/>
            <a:ext cx="0" cy="468211"/>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363806F-D804-4551-B864-2381E1E53BBF}"/>
              </a:ext>
            </a:extLst>
          </p:cNvPr>
          <p:cNvCxnSpPr>
            <a:cxnSpLocks/>
          </p:cNvCxnSpPr>
          <p:nvPr/>
        </p:nvCxnSpPr>
        <p:spPr>
          <a:xfrm>
            <a:off x="10500196" y="5451877"/>
            <a:ext cx="0" cy="468211"/>
          </a:xfrm>
          <a:prstGeom prst="line">
            <a:avLst/>
          </a:prstGeom>
          <a:ln w="19050"/>
        </p:spPr>
        <p:style>
          <a:lnRef idx="1">
            <a:schemeClr val="dk1"/>
          </a:lnRef>
          <a:fillRef idx="0">
            <a:schemeClr val="dk1"/>
          </a:fillRef>
          <a:effectRef idx="0">
            <a:schemeClr val="dk1"/>
          </a:effectRef>
          <a:fontRef idx="minor">
            <a:schemeClr val="tx1"/>
          </a:fontRef>
        </p:style>
      </p:cxnSp>
      <p:sp>
        <p:nvSpPr>
          <p:cNvPr id="33" name="Block Arc 32">
            <a:extLst>
              <a:ext uri="{FF2B5EF4-FFF2-40B4-BE49-F238E27FC236}">
                <a16:creationId xmlns:a16="http://schemas.microsoft.com/office/drawing/2014/main" id="{BD5863EE-A731-49BF-8899-67E462C37350}"/>
              </a:ext>
            </a:extLst>
          </p:cNvPr>
          <p:cNvSpPr/>
          <p:nvPr/>
        </p:nvSpPr>
        <p:spPr>
          <a:xfrm rot="16200000">
            <a:off x="8005146" y="4629187"/>
            <a:ext cx="1136448" cy="1178539"/>
          </a:xfrm>
          <a:prstGeom prst="blockArc">
            <a:avLst>
              <a:gd name="adj1" fmla="val 12699175"/>
              <a:gd name="adj2" fmla="val 19749973"/>
              <a:gd name="adj3" fmla="val 20064"/>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lock Arc 33">
            <a:extLst>
              <a:ext uri="{FF2B5EF4-FFF2-40B4-BE49-F238E27FC236}">
                <a16:creationId xmlns:a16="http://schemas.microsoft.com/office/drawing/2014/main" id="{9A2E53D9-8EC5-40A5-A906-04DA768354AF}"/>
              </a:ext>
            </a:extLst>
          </p:cNvPr>
          <p:cNvSpPr/>
          <p:nvPr/>
        </p:nvSpPr>
        <p:spPr>
          <a:xfrm rot="5400000">
            <a:off x="8005146" y="4629188"/>
            <a:ext cx="1136448" cy="1178539"/>
          </a:xfrm>
          <a:prstGeom prst="blockArc">
            <a:avLst>
              <a:gd name="adj1" fmla="val 12699175"/>
              <a:gd name="adj2" fmla="val 19749973"/>
              <a:gd name="adj3" fmla="val 20064"/>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21A9DC1E-CECB-45E6-948C-821C025C2F76}"/>
              </a:ext>
            </a:extLst>
          </p:cNvPr>
          <p:cNvSpPr/>
          <p:nvPr/>
        </p:nvSpPr>
        <p:spPr>
          <a:xfrm>
            <a:off x="8274128" y="5547549"/>
            <a:ext cx="597514" cy="931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0879059-FDA4-46C1-8019-DDEF6E10FF30}"/>
              </a:ext>
            </a:extLst>
          </p:cNvPr>
          <p:cNvCxnSpPr>
            <a:cxnSpLocks/>
          </p:cNvCxnSpPr>
          <p:nvPr/>
        </p:nvCxnSpPr>
        <p:spPr>
          <a:xfrm>
            <a:off x="8302257" y="5644548"/>
            <a:ext cx="53058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C2C3F0E-10FC-478D-85A8-9EDEF14810A0}"/>
              </a:ext>
            </a:extLst>
          </p:cNvPr>
          <p:cNvCxnSpPr/>
          <p:nvPr/>
        </p:nvCxnSpPr>
        <p:spPr>
          <a:xfrm>
            <a:off x="8369187" y="5543669"/>
            <a:ext cx="401576"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Right Arrow 39"/>
          <p:cNvSpPr/>
          <p:nvPr/>
        </p:nvSpPr>
        <p:spPr>
          <a:xfrm rot="5400000">
            <a:off x="9190551" y="4008562"/>
            <a:ext cx="483332" cy="289169"/>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42" name="Group 41"/>
          <p:cNvGrpSpPr/>
          <p:nvPr/>
        </p:nvGrpSpPr>
        <p:grpSpPr>
          <a:xfrm>
            <a:off x="9220460" y="4964482"/>
            <a:ext cx="423514" cy="461665"/>
            <a:chOff x="5923081" y="5005944"/>
            <a:chExt cx="423514" cy="461665"/>
          </a:xfrm>
        </p:grpSpPr>
        <mc:AlternateContent xmlns:mc="http://schemas.openxmlformats.org/markup-compatibility/2006" xmlns:a14="http://schemas.microsoft.com/office/drawing/2010/main">
          <mc:Choice Requires="a14">
            <p:sp>
              <p:nvSpPr>
                <p:cNvPr id="43" name="TextBox 42"/>
                <p:cNvSpPr txBox="1"/>
                <p:nvPr/>
              </p:nvSpPr>
              <p:spPr>
                <a:xfrm>
                  <a:off x="5992973" y="5052111"/>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m:t>
                        </m:r>
                      </m:oMath>
                    </m:oMathPara>
                  </a14:m>
                  <a:endParaRPr lang="en-US" sz="2400" b="0" dirty="0">
                    <a:solidFill>
                      <a:srgbClr val="FF0000"/>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5992973" y="5052111"/>
                  <a:ext cx="298159" cy="369332"/>
                </a:xfrm>
                <a:prstGeom prst="rect">
                  <a:avLst/>
                </a:prstGeom>
                <a:blipFill>
                  <a:blip r:embed="rId7"/>
                  <a:stretch>
                    <a:fillRect l="-14286" r="-16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5923081" y="5005944"/>
                  <a:ext cx="4235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dirty="0" smtClean="0">
                            <a:solidFill>
                              <a:srgbClr val="FF0000"/>
                            </a:solidFill>
                            <a:latin typeface="Cambria Math" panose="02040503050406030204" pitchFamily="18" charset="0"/>
                            <a:ea typeface="Cambria Math" panose="02040503050406030204" pitchFamily="18" charset="0"/>
                          </a:rPr>
                          <m:t>∖</m:t>
                        </m:r>
                      </m:oMath>
                    </m:oMathPara>
                  </a14:m>
                  <a:endParaRPr lang="en-US" sz="2400" dirty="0">
                    <a:solidFill>
                      <a:srgbClr val="FF0000"/>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5923081" y="5005944"/>
                  <a:ext cx="423514" cy="461665"/>
                </a:xfrm>
                <a:prstGeom prst="rect">
                  <a:avLst/>
                </a:prstGeom>
                <a:blipFill>
                  <a:blip r:embed="rId8"/>
                  <a:stretch>
                    <a:fillRect l="-4348" r="-4348" b="-17105"/>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D4FD167F-81DC-FE7B-EF4D-640DEC496575}"/>
              </a:ext>
            </a:extLst>
          </p:cNvPr>
          <p:cNvGrpSpPr/>
          <p:nvPr/>
        </p:nvGrpSpPr>
        <p:grpSpPr>
          <a:xfrm>
            <a:off x="167623" y="3769355"/>
            <a:ext cx="882355" cy="729343"/>
            <a:chOff x="167623" y="3296389"/>
            <a:chExt cx="882355" cy="729343"/>
          </a:xfrm>
        </p:grpSpPr>
        <p:sp>
          <p:nvSpPr>
            <p:cNvPr id="41" name="Right Bracket 40">
              <a:extLst>
                <a:ext uri="{FF2B5EF4-FFF2-40B4-BE49-F238E27FC236}">
                  <a16:creationId xmlns:a16="http://schemas.microsoft.com/office/drawing/2014/main" id="{9AECD2B1-9608-4E17-A548-D143976C0B36}"/>
                </a:ext>
              </a:extLst>
            </p:cNvPr>
            <p:cNvSpPr/>
            <p:nvPr/>
          </p:nvSpPr>
          <p:spPr>
            <a:xfrm rot="10800000">
              <a:off x="913070" y="3296389"/>
              <a:ext cx="136908" cy="729343"/>
            </a:xfrm>
            <a:prstGeom prst="rightBracket">
              <a:avLst>
                <a:gd name="adj" fmla="val 36904"/>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98FB789D-27F3-B47D-F8AF-E2C0E5EB6E45}"/>
                </a:ext>
              </a:extLst>
            </p:cNvPr>
            <p:cNvSpPr txBox="1"/>
            <p:nvPr/>
          </p:nvSpPr>
          <p:spPr>
            <a:xfrm>
              <a:off x="167623" y="3337895"/>
              <a:ext cx="713888" cy="646331"/>
            </a:xfrm>
            <a:prstGeom prst="rect">
              <a:avLst/>
            </a:prstGeom>
            <a:noFill/>
          </p:spPr>
          <p:txBody>
            <a:bodyPr wrap="square" rtlCol="0">
              <a:spAutoFit/>
            </a:bodyPr>
            <a:lstStyle/>
            <a:p>
              <a:r>
                <a:rPr lang="en-US" dirty="0"/>
                <a:t>[Zeng 20]</a:t>
              </a:r>
            </a:p>
          </p:txBody>
        </p:sp>
      </p:grpSp>
    </p:spTree>
    <p:extLst>
      <p:ext uri="{BB962C8B-B14F-4D97-AF65-F5344CB8AC3E}">
        <p14:creationId xmlns:p14="http://schemas.microsoft.com/office/powerpoint/2010/main" val="3193970201"/>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B36F-FE08-7F29-FA89-D06D06ADE9B6}"/>
              </a:ext>
            </a:extLst>
          </p:cNvPr>
          <p:cNvSpPr>
            <a:spLocks noGrp="1"/>
          </p:cNvSpPr>
          <p:nvPr>
            <p:ph type="title"/>
          </p:nvPr>
        </p:nvSpPr>
        <p:spPr/>
        <p:txBody>
          <a:bodyPr/>
          <a:lstStyle/>
          <a:p>
            <a:r>
              <a:rPr lang="en-US" dirty="0"/>
              <a:t>Optimization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6BB71B-E586-A2B0-DC04-C3E8FAB2CD80}"/>
                  </a:ext>
                </a:extLst>
              </p:cNvPr>
              <p:cNvSpPr>
                <a:spLocks noGrp="1"/>
              </p:cNvSpPr>
              <p:nvPr>
                <p:ph idx="1"/>
              </p:nvPr>
            </p:nvSpPr>
            <p:spPr>
              <a:xfrm>
                <a:off x="463552" y="1587380"/>
                <a:ext cx="7219783" cy="4648200"/>
              </a:xfrm>
            </p:spPr>
            <p:txBody>
              <a:bodyPr/>
              <a:lstStyle/>
              <a:p>
                <a:r>
                  <a:rPr lang="en-US" dirty="0"/>
                  <a:t>Given:</a:t>
                </a:r>
              </a:p>
              <a:p>
                <a:pPr lvl="1"/>
                <a:r>
                  <a:rPr lang="en-US" dirty="0"/>
                  <a:t>Nested shapes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a:p>
              <a:p>
                <a:pPr lvl="1"/>
                <a:r>
                  <a:rPr lang="en-US" dirty="0"/>
                  <a:t>Nesting-aware candidates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r>
                      <a:rPr lang="en-US" i="1">
                        <a:latin typeface="Cambria Math" panose="02040503050406030204" pitchFamily="18" charset="0"/>
                      </a:rPr>
                      <m:t>}</m:t>
                    </m:r>
                  </m:oMath>
                </a14:m>
                <a:r>
                  <a:rPr lang="en-US" dirty="0"/>
                  <a:t>, each with a cost</a:t>
                </a:r>
              </a:p>
              <a:p>
                <a:r>
                  <a:rPr lang="en-US" dirty="0"/>
                  <a:t>Label candidates as inside (</a:t>
                </a:r>
                <a14:m>
                  <m:oMath xmlns:m="http://schemas.openxmlformats.org/officeDocument/2006/math">
                    <m:r>
                      <a:rPr lang="en-US" i="1" dirty="0" smtClean="0">
                        <a:latin typeface="Cambria Math" panose="02040503050406030204" pitchFamily="18" charset="0"/>
                      </a:rPr>
                      <m:t>1</m:t>
                    </m:r>
                  </m:oMath>
                </a14:m>
                <a:r>
                  <a:rPr lang="en-US" dirty="0"/>
                  <a:t>) or outside (</a:t>
                </a:r>
                <a14:m>
                  <m:oMath xmlns:m="http://schemas.openxmlformats.org/officeDocument/2006/math">
                    <m:r>
                      <a:rPr lang="en-US" i="1" dirty="0" smtClean="0">
                        <a:latin typeface="Cambria Math" panose="02040503050406030204" pitchFamily="18" charset="0"/>
                      </a:rPr>
                      <m:t>0</m:t>
                    </m:r>
                  </m:oMath>
                </a14:m>
                <a:r>
                  <a:rPr lang="en-US" dirty="0"/>
                  <a:t>) to:</a:t>
                </a:r>
              </a:p>
              <a:p>
                <a:pPr lvl="1"/>
                <a:r>
                  <a:rPr lang="en-US" dirty="0"/>
                  <a:t>Maximally remove topological features of each shape</a:t>
                </a:r>
              </a:p>
              <a:p>
                <a:pPr lvl="1"/>
                <a:r>
                  <a:rPr lang="en-US" dirty="0"/>
                  <a:t>Minimize total costs of 0-labelled cuts and 1-labelled fills</a:t>
                </a:r>
              </a:p>
              <a:p>
                <a:pPr lvl="1"/>
                <a:r>
                  <a:rPr lang="en-US" dirty="0"/>
                  <a:t>Avoid </a:t>
                </a:r>
                <a:r>
                  <a:rPr lang="en-US" dirty="0">
                    <a:solidFill>
                      <a:srgbClr val="FF0000"/>
                    </a:solidFill>
                  </a:rPr>
                  <a:t>conflicting</a:t>
                </a:r>
                <a:r>
                  <a:rPr lang="en-US" dirty="0"/>
                  <a:t> labels</a:t>
                </a:r>
              </a:p>
              <a:p>
                <a:pPr lvl="2"/>
                <a:r>
                  <a:rPr lang="en-US" dirty="0"/>
                  <a:t>Conflict: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r>
                          <a:rPr lang="en-US" i="1">
                            <a:latin typeface="Cambria Math" panose="02040503050406030204" pitchFamily="18" charset="0"/>
                          </a:rPr>
                          <m:t>−1</m:t>
                        </m:r>
                      </m:sub>
                    </m:sSub>
                  </m:oMath>
                </a14:m>
                <a:r>
                  <a:rPr lang="en-US" dirty="0"/>
                  <a:t> overlaps with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oMath>
                </a14:m>
                <a:r>
                  <a:rPr lang="en-US" dirty="0"/>
                  <a:t>, </a:t>
                </a:r>
                <a14:m>
                  <m:oMath xmlns:m="http://schemas.openxmlformats.org/officeDocument/2006/math">
                    <m:r>
                      <a:rPr lang="en-US" i="1">
                        <a:latin typeface="Cambria Math" panose="02040503050406030204" pitchFamily="18" charset="0"/>
                      </a:rPr>
                      <m:t>𝑥</m:t>
                    </m:r>
                  </m:oMath>
                </a14:m>
                <a:r>
                  <a:rPr lang="en-US" dirty="0"/>
                  <a:t> has label 1, </a:t>
                </a:r>
                <a14:m>
                  <m:oMath xmlns:m="http://schemas.openxmlformats.org/officeDocument/2006/math">
                    <m:r>
                      <a:rPr lang="en-US" i="1">
                        <a:latin typeface="Cambria Math" panose="02040503050406030204" pitchFamily="18" charset="0"/>
                      </a:rPr>
                      <m:t>𝑦</m:t>
                    </m:r>
                  </m:oMath>
                </a14:m>
                <a:r>
                  <a:rPr lang="en-US" dirty="0"/>
                  <a:t> has label 0</a:t>
                </a:r>
              </a:p>
            </p:txBody>
          </p:sp>
        </mc:Choice>
        <mc:Fallback xmlns="">
          <p:sp>
            <p:nvSpPr>
              <p:cNvPr id="3" name="Content Placeholder 2">
                <a:extLst>
                  <a:ext uri="{FF2B5EF4-FFF2-40B4-BE49-F238E27FC236}">
                    <a16:creationId xmlns:a16="http://schemas.microsoft.com/office/drawing/2014/main" id="{B46BB71B-E586-A2B0-DC04-C3E8FAB2CD80}"/>
                  </a:ext>
                </a:extLst>
              </p:cNvPr>
              <p:cNvSpPr>
                <a:spLocks noGrp="1" noRot="1" noChangeAspect="1" noMove="1" noResize="1" noEditPoints="1" noAdjustHandles="1" noChangeArrowheads="1" noChangeShapeType="1" noTextEdit="1"/>
              </p:cNvSpPr>
              <p:nvPr>
                <p:ph idx="1"/>
              </p:nvPr>
            </p:nvSpPr>
            <p:spPr>
              <a:xfrm>
                <a:off x="463552" y="1587380"/>
                <a:ext cx="7219783" cy="4648200"/>
              </a:xfrm>
              <a:blipFill>
                <a:blip r:embed="rId2"/>
                <a:stretch>
                  <a:fillRect l="-1605" t="-14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B2E436-5DEE-322E-742E-C2CCF7B04648}"/>
              </a:ext>
            </a:extLst>
          </p:cNvPr>
          <p:cNvSpPr>
            <a:spLocks noGrp="1"/>
          </p:cNvSpPr>
          <p:nvPr>
            <p:ph type="sldNum" sz="quarter" idx="10"/>
          </p:nvPr>
        </p:nvSpPr>
        <p:spPr/>
        <p:txBody>
          <a:bodyPr/>
          <a:lstStyle/>
          <a:p>
            <a:fld id="{74FF9159-C67C-4C1B-88E3-1706C5186037}" type="slidenum">
              <a:rPr lang="en-US" smtClean="0"/>
              <a:t>27</a:t>
            </a:fld>
            <a:endParaRPr lang="en-US"/>
          </a:p>
        </p:txBody>
      </p:sp>
      <p:sp>
        <p:nvSpPr>
          <p:cNvPr id="5" name="Freeform: Shape 57">
            <a:extLst>
              <a:ext uri="{FF2B5EF4-FFF2-40B4-BE49-F238E27FC236}">
                <a16:creationId xmlns:a16="http://schemas.microsoft.com/office/drawing/2014/main" id="{CB73B9B1-367D-43EB-BBC0-0B26B5DE83C2}"/>
              </a:ext>
            </a:extLst>
          </p:cNvPr>
          <p:cNvSpPr/>
          <p:nvPr/>
        </p:nvSpPr>
        <p:spPr>
          <a:xfrm>
            <a:off x="8317293" y="3249438"/>
            <a:ext cx="504880" cy="94574"/>
          </a:xfrm>
          <a:custGeom>
            <a:avLst/>
            <a:gdLst>
              <a:gd name="connsiteX0" fmla="*/ 70485 w 661035"/>
              <a:gd name="connsiteY0" fmla="*/ 0 h 123825"/>
              <a:gd name="connsiteX1" fmla="*/ 592455 w 661035"/>
              <a:gd name="connsiteY1" fmla="*/ 0 h 123825"/>
              <a:gd name="connsiteX2" fmla="*/ 661035 w 661035"/>
              <a:gd name="connsiteY2" fmla="*/ 123825 h 123825"/>
              <a:gd name="connsiteX3" fmla="*/ 0 w 661035"/>
              <a:gd name="connsiteY3" fmla="*/ 123825 h 123825"/>
              <a:gd name="connsiteX4" fmla="*/ 70485 w 661035"/>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35" h="123825">
                <a:moveTo>
                  <a:pt x="70485" y="0"/>
                </a:moveTo>
                <a:lnTo>
                  <a:pt x="592455" y="0"/>
                </a:lnTo>
                <a:lnTo>
                  <a:pt x="661035" y="123825"/>
                </a:lnTo>
                <a:lnTo>
                  <a:pt x="0" y="123825"/>
                </a:lnTo>
                <a:lnTo>
                  <a:pt x="70485"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A038066-C622-4A75-A588-21B58E946B62}"/>
              </a:ext>
            </a:extLst>
          </p:cNvPr>
          <p:cNvSpPr/>
          <p:nvPr/>
        </p:nvSpPr>
        <p:spPr>
          <a:xfrm>
            <a:off x="9692255" y="2225127"/>
            <a:ext cx="1401617" cy="1401617"/>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7FDB227-065C-4AC2-A54C-7E36A5023C7E}"/>
              </a:ext>
            </a:extLst>
          </p:cNvPr>
          <p:cNvGrpSpPr/>
          <p:nvPr/>
        </p:nvGrpSpPr>
        <p:grpSpPr>
          <a:xfrm>
            <a:off x="7984101" y="2357711"/>
            <a:ext cx="1178539" cy="1136449"/>
            <a:chOff x="6935458" y="615550"/>
            <a:chExt cx="1543050" cy="1487942"/>
          </a:xfrm>
          <a:solidFill>
            <a:schemeClr val="bg1">
              <a:lumMod val="65000"/>
            </a:schemeClr>
          </a:solidFill>
        </p:grpSpPr>
        <p:sp>
          <p:nvSpPr>
            <p:cNvPr id="8" name="Block Arc 7">
              <a:extLst>
                <a:ext uri="{FF2B5EF4-FFF2-40B4-BE49-F238E27FC236}">
                  <a16:creationId xmlns:a16="http://schemas.microsoft.com/office/drawing/2014/main" id="{0A0D1BC2-B4E8-4370-84A2-35FB359AED85}"/>
                </a:ext>
              </a:extLst>
            </p:cNvPr>
            <p:cNvSpPr/>
            <p:nvPr/>
          </p:nvSpPr>
          <p:spPr>
            <a:xfrm rot="16200000">
              <a:off x="6963012" y="587996"/>
              <a:ext cx="1487941" cy="1543050"/>
            </a:xfrm>
            <a:prstGeom prst="blockArc">
              <a:avLst>
                <a:gd name="adj1" fmla="val 12699175"/>
                <a:gd name="adj2" fmla="val 19749973"/>
                <a:gd name="adj3" fmla="val 20064"/>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B21F216B-B4D6-451E-9C7B-64DB8A96C479}"/>
                </a:ext>
              </a:extLst>
            </p:cNvPr>
            <p:cNvSpPr/>
            <p:nvPr/>
          </p:nvSpPr>
          <p:spPr>
            <a:xfrm rot="5400000">
              <a:off x="6963012" y="587997"/>
              <a:ext cx="1487941" cy="1543050"/>
            </a:xfrm>
            <a:prstGeom prst="blockArc">
              <a:avLst>
                <a:gd name="adj1" fmla="val 12699175"/>
                <a:gd name="adj2" fmla="val 19749973"/>
                <a:gd name="adj3" fmla="val 20064"/>
              </a:avLst>
            </a:prstGeom>
            <a:solidFill>
              <a:srgbClr val="FF5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0" name="Freeform: Shape 53">
            <a:extLst>
              <a:ext uri="{FF2B5EF4-FFF2-40B4-BE49-F238E27FC236}">
                <a16:creationId xmlns:a16="http://schemas.microsoft.com/office/drawing/2014/main" id="{3DA5C6D7-35CD-4576-BE84-69091E030865}"/>
              </a:ext>
            </a:extLst>
          </p:cNvPr>
          <p:cNvSpPr/>
          <p:nvPr/>
        </p:nvSpPr>
        <p:spPr>
          <a:xfrm>
            <a:off x="10365429" y="3158259"/>
            <a:ext cx="96999" cy="469475"/>
          </a:xfrm>
          <a:custGeom>
            <a:avLst/>
            <a:gdLst>
              <a:gd name="connsiteX0" fmla="*/ 0 w 127000"/>
              <a:gd name="connsiteY0" fmla="*/ 10160 h 614680"/>
              <a:gd name="connsiteX1" fmla="*/ 0 w 127000"/>
              <a:gd name="connsiteY1" fmla="*/ 614680 h 614680"/>
              <a:gd name="connsiteX2" fmla="*/ 71120 w 127000"/>
              <a:gd name="connsiteY2" fmla="*/ 612140 h 614680"/>
              <a:gd name="connsiteX3" fmla="*/ 127000 w 127000"/>
              <a:gd name="connsiteY3" fmla="*/ 604520 h 614680"/>
              <a:gd name="connsiteX4" fmla="*/ 127000 w 127000"/>
              <a:gd name="connsiteY4" fmla="*/ 0 h 614680"/>
              <a:gd name="connsiteX5" fmla="*/ 53340 w 127000"/>
              <a:gd name="connsiteY5" fmla="*/ 12700 h 614680"/>
              <a:gd name="connsiteX6" fmla="*/ 0 w 127000"/>
              <a:gd name="connsiteY6" fmla="*/ 10160 h 61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614680">
                <a:moveTo>
                  <a:pt x="0" y="10160"/>
                </a:moveTo>
                <a:lnTo>
                  <a:pt x="0" y="614680"/>
                </a:lnTo>
                <a:lnTo>
                  <a:pt x="71120" y="612140"/>
                </a:lnTo>
                <a:lnTo>
                  <a:pt x="127000" y="604520"/>
                </a:lnTo>
                <a:lnTo>
                  <a:pt x="127000" y="0"/>
                </a:lnTo>
                <a:lnTo>
                  <a:pt x="53340" y="12700"/>
                </a:lnTo>
                <a:lnTo>
                  <a:pt x="0" y="1016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6E74168-63D1-48C7-A1AF-4B68EE58E5BB}"/>
              </a:ext>
            </a:extLst>
          </p:cNvPr>
          <p:cNvSpPr/>
          <p:nvPr/>
        </p:nvSpPr>
        <p:spPr>
          <a:xfrm>
            <a:off x="10149842" y="2682714"/>
            <a:ext cx="486443" cy="486443"/>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EF26DA-3A6C-4155-B23B-E074B96170E7}"/>
              </a:ext>
            </a:extLst>
          </p:cNvPr>
          <p:cNvSpPr/>
          <p:nvPr/>
        </p:nvSpPr>
        <p:spPr>
          <a:xfrm>
            <a:off x="9692255" y="2225127"/>
            <a:ext cx="1401617" cy="140161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0BC1AD9-7558-48FD-80D6-6BD86F236271}"/>
                  </a:ext>
                </a:extLst>
              </p:cNvPr>
              <p:cNvSpPr txBox="1"/>
              <p:nvPr/>
            </p:nvSpPr>
            <p:spPr>
              <a:xfrm>
                <a:off x="8380411" y="3049383"/>
                <a:ext cx="407997"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𝑥</m:t>
                      </m:r>
                    </m:oMath>
                  </m:oMathPara>
                </a14:m>
                <a:endParaRPr lang="en-US" sz="2200" dirty="0"/>
              </a:p>
            </p:txBody>
          </p:sp>
        </mc:Choice>
        <mc:Fallback xmlns="">
          <p:sp>
            <p:nvSpPr>
              <p:cNvPr id="13" name="TextBox 12">
                <a:extLst>
                  <a:ext uri="{FF2B5EF4-FFF2-40B4-BE49-F238E27FC236}">
                    <a16:creationId xmlns:a16="http://schemas.microsoft.com/office/drawing/2014/main" id="{80BC1AD9-7558-48FD-80D6-6BD86F236271}"/>
                  </a:ext>
                </a:extLst>
              </p:cNvPr>
              <p:cNvSpPr txBox="1">
                <a:spLocks noRot="1" noChangeAspect="1" noMove="1" noResize="1" noEditPoints="1" noAdjustHandles="1" noChangeArrowheads="1" noChangeShapeType="1" noTextEdit="1"/>
              </p:cNvSpPr>
              <p:nvPr/>
            </p:nvSpPr>
            <p:spPr>
              <a:xfrm>
                <a:off x="8380411" y="3049383"/>
                <a:ext cx="407997"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175569" y="1641355"/>
                <a:ext cx="7956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175569" y="1641355"/>
                <a:ext cx="795602" cy="461665"/>
              </a:xfrm>
              <a:prstGeom prst="rect">
                <a:avLst/>
              </a:prstGeom>
              <a:blipFill>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0162802" y="1641355"/>
                <a:ext cx="5022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0162802" y="1641355"/>
                <a:ext cx="502252" cy="461665"/>
              </a:xfrm>
              <a:prstGeom prst="rect">
                <a:avLst/>
              </a:prstGeom>
              <a:blipFill>
                <a:blip r:embed="rId5"/>
                <a:stretch>
                  <a:fillRect b="-2632"/>
                </a:stretch>
              </a:blipFill>
            </p:spPr>
            <p:txBody>
              <a:bodyPr/>
              <a:lstStyle/>
              <a:p>
                <a:r>
                  <a:rPr lang="en-US">
                    <a:noFill/>
                  </a:rPr>
                  <a:t> </a:t>
                </a:r>
              </a:p>
            </p:txBody>
          </p:sp>
        </mc:Fallback>
      </mc:AlternateContent>
      <p:sp>
        <p:nvSpPr>
          <p:cNvPr id="40" name="Right Arrow 39"/>
          <p:cNvSpPr/>
          <p:nvPr/>
        </p:nvSpPr>
        <p:spPr>
          <a:xfrm rot="5400000">
            <a:off x="9190551" y="4008562"/>
            <a:ext cx="483332" cy="289169"/>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5" name="Oval 44">
            <a:extLst>
              <a:ext uri="{FF2B5EF4-FFF2-40B4-BE49-F238E27FC236}">
                <a16:creationId xmlns:a16="http://schemas.microsoft.com/office/drawing/2014/main" id="{6D9D9F1F-7A52-45B4-8FF0-C2FAF2494AB6}"/>
              </a:ext>
            </a:extLst>
          </p:cNvPr>
          <p:cNvSpPr/>
          <p:nvPr/>
        </p:nvSpPr>
        <p:spPr>
          <a:xfrm>
            <a:off x="9718385" y="4518472"/>
            <a:ext cx="1401617" cy="1401617"/>
          </a:xfrm>
          <a:prstGeom prst="ellips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p:cNvSpPr txBox="1"/>
              <p:nvPr/>
            </p:nvSpPr>
            <p:spPr>
              <a:xfrm>
                <a:off x="9290352" y="5010649"/>
                <a:ext cx="298159" cy="369332"/>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m:t>
                      </m:r>
                    </m:oMath>
                  </m:oMathPara>
                </a14:m>
                <a:endParaRPr lang="en-US" sz="2400" b="0" dirty="0">
                  <a:solidFill>
                    <a:schemeClr val="tx1"/>
                  </a:solidFil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9290352" y="5010649"/>
                <a:ext cx="298159" cy="369332"/>
              </a:xfrm>
              <a:prstGeom prst="rect">
                <a:avLst/>
              </a:prstGeom>
              <a:blipFill>
                <a:blip r:embed="rId6"/>
                <a:stretch>
                  <a:fillRect l="-14286" r="-16327"/>
                </a:stretch>
              </a:blipFill>
              <a:ln>
                <a:noFill/>
              </a:ln>
            </p:spPr>
            <p:txBody>
              <a:bodyPr/>
              <a:lstStyle/>
              <a:p>
                <a:r>
                  <a:rPr lang="en-US">
                    <a:noFill/>
                  </a:rPr>
                  <a:t> </a:t>
                </a:r>
              </a:p>
            </p:txBody>
          </p:sp>
        </mc:Fallback>
      </mc:AlternateContent>
      <p:sp>
        <p:nvSpPr>
          <p:cNvPr id="50" name="Block Arc 49">
            <a:extLst>
              <a:ext uri="{FF2B5EF4-FFF2-40B4-BE49-F238E27FC236}">
                <a16:creationId xmlns:a16="http://schemas.microsoft.com/office/drawing/2014/main" id="{BD5863EE-A731-49BF-8899-67E462C37350}"/>
              </a:ext>
            </a:extLst>
          </p:cNvPr>
          <p:cNvSpPr/>
          <p:nvPr/>
        </p:nvSpPr>
        <p:spPr>
          <a:xfrm rot="16200000">
            <a:off x="8005146" y="4629187"/>
            <a:ext cx="1136448" cy="1178539"/>
          </a:xfrm>
          <a:prstGeom prst="blockArc">
            <a:avLst>
              <a:gd name="adj1" fmla="val 12699175"/>
              <a:gd name="adj2" fmla="val 19749973"/>
              <a:gd name="adj3" fmla="val 20064"/>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Block Arc 50">
            <a:extLst>
              <a:ext uri="{FF2B5EF4-FFF2-40B4-BE49-F238E27FC236}">
                <a16:creationId xmlns:a16="http://schemas.microsoft.com/office/drawing/2014/main" id="{9A2E53D9-8EC5-40A5-A906-04DA768354AF}"/>
              </a:ext>
            </a:extLst>
          </p:cNvPr>
          <p:cNvSpPr/>
          <p:nvPr/>
        </p:nvSpPr>
        <p:spPr>
          <a:xfrm rot="5400000">
            <a:off x="8005146" y="4629188"/>
            <a:ext cx="1136448" cy="1178539"/>
          </a:xfrm>
          <a:prstGeom prst="blockArc">
            <a:avLst>
              <a:gd name="adj1" fmla="val 12699175"/>
              <a:gd name="adj2" fmla="val 19749973"/>
              <a:gd name="adj3" fmla="val 20064"/>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a:extLst>
              <a:ext uri="{FF2B5EF4-FFF2-40B4-BE49-F238E27FC236}">
                <a16:creationId xmlns:a16="http://schemas.microsoft.com/office/drawing/2014/main" id="{21A9DC1E-CECB-45E6-948C-821C025C2F76}"/>
              </a:ext>
            </a:extLst>
          </p:cNvPr>
          <p:cNvSpPr/>
          <p:nvPr/>
        </p:nvSpPr>
        <p:spPr>
          <a:xfrm>
            <a:off x="8274128" y="5547549"/>
            <a:ext cx="597514" cy="931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60879059-FDA4-46C1-8019-DDEF6E10FF30}"/>
              </a:ext>
            </a:extLst>
          </p:cNvPr>
          <p:cNvCxnSpPr>
            <a:cxnSpLocks/>
          </p:cNvCxnSpPr>
          <p:nvPr/>
        </p:nvCxnSpPr>
        <p:spPr>
          <a:xfrm>
            <a:off x="8302257" y="5644548"/>
            <a:ext cx="53058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DC2C3F0E-10FC-478D-85A8-9EDEF14810A0}"/>
              </a:ext>
            </a:extLst>
          </p:cNvPr>
          <p:cNvCxnSpPr/>
          <p:nvPr/>
        </p:nvCxnSpPr>
        <p:spPr>
          <a:xfrm>
            <a:off x="8369187" y="5543669"/>
            <a:ext cx="401576"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D30575A-A6E7-4EFC-9ADF-8F91F821EE8F}"/>
                  </a:ext>
                </a:extLst>
              </p:cNvPr>
              <p:cNvSpPr txBox="1"/>
              <p:nvPr/>
            </p:nvSpPr>
            <p:spPr>
              <a:xfrm>
                <a:off x="10208583" y="2700672"/>
                <a:ext cx="389850"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𝑧</m:t>
                      </m:r>
                    </m:oMath>
                  </m:oMathPara>
                </a14:m>
                <a:endParaRPr lang="en-US" sz="2200" dirty="0"/>
              </a:p>
            </p:txBody>
          </p:sp>
        </mc:Choice>
        <mc:Fallback xmlns="">
          <p:sp>
            <p:nvSpPr>
              <p:cNvPr id="55" name="TextBox 54">
                <a:extLst>
                  <a:ext uri="{FF2B5EF4-FFF2-40B4-BE49-F238E27FC236}">
                    <a16:creationId xmlns:a16="http://schemas.microsoft.com/office/drawing/2014/main" id="{CD30575A-A6E7-4EFC-9ADF-8F91F821EE8F}"/>
                  </a:ext>
                </a:extLst>
              </p:cNvPr>
              <p:cNvSpPr txBox="1">
                <a:spLocks noRot="1" noChangeAspect="1" noMove="1" noResize="1" noEditPoints="1" noAdjustHandles="1" noChangeArrowheads="1" noChangeShapeType="1" noTextEdit="1"/>
              </p:cNvSpPr>
              <p:nvPr/>
            </p:nvSpPr>
            <p:spPr>
              <a:xfrm>
                <a:off x="10208583" y="2700672"/>
                <a:ext cx="389850" cy="430887"/>
              </a:xfrm>
              <a:prstGeom prst="rect">
                <a:avLst/>
              </a:prstGeom>
              <a:blipFill>
                <a:blip r:embed="rId7"/>
                <a:stretch>
                  <a:fillRect/>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998F6D0B-E14F-DA19-E44C-3EAF33FE69FA}"/>
              </a:ext>
            </a:extLst>
          </p:cNvPr>
          <p:cNvGrpSpPr/>
          <p:nvPr/>
        </p:nvGrpSpPr>
        <p:grpSpPr>
          <a:xfrm>
            <a:off x="167623" y="3769355"/>
            <a:ext cx="882355" cy="729343"/>
            <a:chOff x="167623" y="3296389"/>
            <a:chExt cx="882355" cy="729343"/>
          </a:xfrm>
        </p:grpSpPr>
        <p:sp>
          <p:nvSpPr>
            <p:cNvPr id="29" name="Right Bracket 28">
              <a:extLst>
                <a:ext uri="{FF2B5EF4-FFF2-40B4-BE49-F238E27FC236}">
                  <a16:creationId xmlns:a16="http://schemas.microsoft.com/office/drawing/2014/main" id="{029CF8E3-A7EA-A672-503D-449A204C62C2}"/>
                </a:ext>
              </a:extLst>
            </p:cNvPr>
            <p:cNvSpPr/>
            <p:nvPr/>
          </p:nvSpPr>
          <p:spPr>
            <a:xfrm rot="10800000">
              <a:off x="913070" y="3296389"/>
              <a:ext cx="136908" cy="729343"/>
            </a:xfrm>
            <a:prstGeom prst="rightBracket">
              <a:avLst>
                <a:gd name="adj" fmla="val 36904"/>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BEBB6CA9-E3F0-98FB-A7CC-F2DE277609D8}"/>
                </a:ext>
              </a:extLst>
            </p:cNvPr>
            <p:cNvSpPr txBox="1"/>
            <p:nvPr/>
          </p:nvSpPr>
          <p:spPr>
            <a:xfrm>
              <a:off x="167623" y="3337895"/>
              <a:ext cx="713888" cy="646331"/>
            </a:xfrm>
            <a:prstGeom prst="rect">
              <a:avLst/>
            </a:prstGeom>
            <a:noFill/>
          </p:spPr>
          <p:txBody>
            <a:bodyPr wrap="square" rtlCol="0">
              <a:spAutoFit/>
            </a:bodyPr>
            <a:lstStyle/>
            <a:p>
              <a:r>
                <a:rPr lang="en-US" dirty="0"/>
                <a:t>[Zeng 20]</a:t>
              </a:r>
            </a:p>
          </p:txBody>
        </p:sp>
      </p:grpSp>
    </p:spTree>
    <p:extLst>
      <p:ext uri="{BB962C8B-B14F-4D97-AF65-F5344CB8AC3E}">
        <p14:creationId xmlns:p14="http://schemas.microsoft.com/office/powerpoint/2010/main" val="4088199876"/>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A9-4AD0-437A-683E-951696A74678}"/>
              </a:ext>
            </a:extLst>
          </p:cNvPr>
          <p:cNvSpPr>
            <a:spLocks noGrp="1"/>
          </p:cNvSpPr>
          <p:nvPr>
            <p:ph type="title"/>
          </p:nvPr>
        </p:nvSpPr>
        <p:spPr/>
        <p:txBody>
          <a:bodyPr/>
          <a:lstStyle/>
          <a:p>
            <a:r>
              <a:rPr lang="en-US" dirty="0"/>
              <a:t>Solver 1: Label Propagation</a:t>
            </a:r>
          </a:p>
        </p:txBody>
      </p:sp>
      <p:sp>
        <p:nvSpPr>
          <p:cNvPr id="3" name="Content Placeholder 2">
            <a:extLst>
              <a:ext uri="{FF2B5EF4-FFF2-40B4-BE49-F238E27FC236}">
                <a16:creationId xmlns:a16="http://schemas.microsoft.com/office/drawing/2014/main" id="{37C9990B-08FD-E681-1B7E-716A688F54DC}"/>
              </a:ext>
            </a:extLst>
          </p:cNvPr>
          <p:cNvSpPr>
            <a:spLocks noGrp="1"/>
          </p:cNvSpPr>
          <p:nvPr>
            <p:ph idx="1"/>
          </p:nvPr>
        </p:nvSpPr>
        <p:spPr/>
        <p:txBody>
          <a:bodyPr/>
          <a:lstStyle/>
          <a:p>
            <a:r>
              <a:rPr lang="en-US" dirty="0"/>
              <a:t>Propagate </a:t>
            </a:r>
            <a:r>
              <a:rPr lang="en-US" sz="2400" dirty="0"/>
              <a:t>labels from one shape to others while avoiding conflicts</a:t>
            </a:r>
          </a:p>
          <a:p>
            <a:pPr lvl="1"/>
            <a:r>
              <a:rPr lang="en-US" sz="2000" dirty="0"/>
              <a:t>Use [Zeng 20] to optimize labels on each shape</a:t>
            </a:r>
          </a:p>
          <a:p>
            <a:endParaRPr lang="en-US" sz="2400" dirty="0"/>
          </a:p>
        </p:txBody>
      </p:sp>
      <p:sp>
        <p:nvSpPr>
          <p:cNvPr id="4" name="Slide Number Placeholder 3">
            <a:extLst>
              <a:ext uri="{FF2B5EF4-FFF2-40B4-BE49-F238E27FC236}">
                <a16:creationId xmlns:a16="http://schemas.microsoft.com/office/drawing/2014/main" id="{F15AF4BA-901A-6559-414B-638DA979F092}"/>
              </a:ext>
            </a:extLst>
          </p:cNvPr>
          <p:cNvSpPr>
            <a:spLocks noGrp="1"/>
          </p:cNvSpPr>
          <p:nvPr>
            <p:ph type="sldNum" sz="quarter" idx="10"/>
          </p:nvPr>
        </p:nvSpPr>
        <p:spPr/>
        <p:txBody>
          <a:bodyPr/>
          <a:lstStyle/>
          <a:p>
            <a:fld id="{74FF9159-C67C-4C1B-88E3-1706C5186037}" type="slidenum">
              <a:rPr lang="en-US" smtClean="0"/>
              <a:t>28</a:t>
            </a:fld>
            <a:endParaRPr lang="en-US"/>
          </a:p>
        </p:txBody>
      </p:sp>
      <p:grpSp>
        <p:nvGrpSpPr>
          <p:cNvPr id="26" name="Group 25"/>
          <p:cNvGrpSpPr/>
          <p:nvPr/>
        </p:nvGrpSpPr>
        <p:grpSpPr>
          <a:xfrm>
            <a:off x="3180689" y="3310879"/>
            <a:ext cx="4986661" cy="2753578"/>
            <a:chOff x="3180689" y="3310879"/>
            <a:chExt cx="4986661" cy="2753578"/>
          </a:xfrm>
        </p:grpSpPr>
        <p:sp>
          <p:nvSpPr>
            <p:cNvPr id="5" name="Oval 4"/>
            <p:cNvSpPr/>
            <p:nvPr/>
          </p:nvSpPr>
          <p:spPr>
            <a:xfrm>
              <a:off x="5474990"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 name="Oval 5"/>
            <p:cNvSpPr/>
            <p:nvPr/>
          </p:nvSpPr>
          <p:spPr>
            <a:xfrm>
              <a:off x="5474990"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7" name="Oval 6"/>
            <p:cNvSpPr/>
            <p:nvPr/>
          </p:nvSpPr>
          <p:spPr>
            <a:xfrm>
              <a:off x="5474990"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8" name="Oval 7"/>
            <p:cNvSpPr/>
            <p:nvPr/>
          </p:nvSpPr>
          <p:spPr>
            <a:xfrm>
              <a:off x="6747577"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9" name="Oval 8"/>
            <p:cNvSpPr/>
            <p:nvPr/>
          </p:nvSpPr>
          <p:spPr>
            <a:xfrm>
              <a:off x="6747577"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Oval 9"/>
            <p:cNvSpPr/>
            <p:nvPr/>
          </p:nvSpPr>
          <p:spPr>
            <a:xfrm>
              <a:off x="6747577"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cxnSp>
          <p:nvCxnSpPr>
            <p:cNvPr id="11" name="Straight Connector 10"/>
            <p:cNvCxnSpPr>
              <a:stCxn id="5" idx="5"/>
              <a:endCxn id="9"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a:endCxn id="10"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5376145" y="5541237"/>
                  <a:ext cx="59663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376145" y="5541237"/>
                  <a:ext cx="596638"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524474"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524474" y="5541237"/>
                  <a:ext cx="939681" cy="523220"/>
                </a:xfrm>
                <a:prstGeom prst="rect">
                  <a:avLst/>
                </a:prstGeom>
                <a:blipFill>
                  <a:blip r:embed="rId3"/>
                  <a:stretch>
                    <a:fillRect/>
                  </a:stretch>
                </a:blipFill>
              </p:spPr>
              <p:txBody>
                <a:bodyPr/>
                <a:lstStyle/>
                <a:p>
                  <a:r>
                    <a:rPr lang="en-US">
                      <a:noFill/>
                    </a:rPr>
                    <a:t> </a:t>
                  </a:r>
                </a:p>
              </p:txBody>
            </p:sp>
          </mc:Fallback>
        </mc:AlternateContent>
        <p:sp>
          <p:nvSpPr>
            <p:cNvPr id="16" name="Oval 15"/>
            <p:cNvSpPr/>
            <p:nvPr/>
          </p:nvSpPr>
          <p:spPr>
            <a:xfrm>
              <a:off x="4188436"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Oval 16"/>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Oval 17"/>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9" name="Straight Connector 18"/>
            <p:cNvCxnSpPr>
              <a:stCxn id="16"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3934122"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3934122" y="5541237"/>
                  <a:ext cx="93968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490563"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490563" y="3954403"/>
                  <a:ext cx="67678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180689"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180689" y="3954403"/>
                  <a:ext cx="676787" cy="584775"/>
                </a:xfrm>
                <a:prstGeom prst="rect">
                  <a:avLst/>
                </a:prstGeom>
                <a:blipFill>
                  <a:blip r:embed="rId5"/>
                  <a:stretch>
                    <a:fillRect/>
                  </a:stretch>
                </a:blipFill>
              </p:spPr>
              <p:txBody>
                <a:bodyPr/>
                <a:lstStyle/>
                <a:p>
                  <a:r>
                    <a:rPr lang="en-US">
                      <a:noFill/>
                    </a:rPr>
                    <a:t> </a:t>
                  </a:r>
                </a:p>
              </p:txBody>
            </p:sp>
          </mc:Fallback>
        </mc:AlternateContent>
        <p:sp>
          <p:nvSpPr>
            <p:cNvPr id="25" name="TextBox 24"/>
            <p:cNvSpPr txBox="1"/>
            <p:nvPr/>
          </p:nvSpPr>
          <p:spPr>
            <a:xfrm rot="1736879">
              <a:off x="4533361" y="3611312"/>
              <a:ext cx="1293880" cy="369332"/>
            </a:xfrm>
            <a:prstGeom prst="rect">
              <a:avLst/>
            </a:prstGeom>
            <a:noFill/>
          </p:spPr>
          <p:txBody>
            <a:bodyPr wrap="none" rtlCol="0">
              <a:spAutoFit/>
            </a:bodyPr>
            <a:lstStyle/>
            <a:p>
              <a:r>
                <a:rPr lang="en-US" dirty="0"/>
                <a:t>overlapping</a:t>
              </a:r>
            </a:p>
          </p:txBody>
        </p:sp>
      </p:grpSp>
      <p:grpSp>
        <p:nvGrpSpPr>
          <p:cNvPr id="34" name="Group 33">
            <a:extLst>
              <a:ext uri="{FF2B5EF4-FFF2-40B4-BE49-F238E27FC236}">
                <a16:creationId xmlns:a16="http://schemas.microsoft.com/office/drawing/2014/main" id="{86AD4614-EBCB-A33A-6621-2AE6E241F5AD}"/>
              </a:ext>
            </a:extLst>
          </p:cNvPr>
          <p:cNvGrpSpPr/>
          <p:nvPr/>
        </p:nvGrpSpPr>
        <p:grpSpPr>
          <a:xfrm>
            <a:off x="9137471" y="2709127"/>
            <a:ext cx="2178424" cy="1105561"/>
            <a:chOff x="9137471" y="2709127"/>
            <a:chExt cx="2178424" cy="1105561"/>
          </a:xfrm>
        </p:grpSpPr>
        <p:sp>
          <p:nvSpPr>
            <p:cNvPr id="27" name="Oval 26">
              <a:extLst>
                <a:ext uri="{FF2B5EF4-FFF2-40B4-BE49-F238E27FC236}">
                  <a16:creationId xmlns:a16="http://schemas.microsoft.com/office/drawing/2014/main" id="{04642D0C-13F2-B253-94B6-F30E83ED9D96}"/>
                </a:ext>
              </a:extLst>
            </p:cNvPr>
            <p:cNvSpPr/>
            <p:nvPr/>
          </p:nvSpPr>
          <p:spPr>
            <a:xfrm>
              <a:off x="9314320" y="2945112"/>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28" name="Oval 27">
              <a:extLst>
                <a:ext uri="{FF2B5EF4-FFF2-40B4-BE49-F238E27FC236}">
                  <a16:creationId xmlns:a16="http://schemas.microsoft.com/office/drawing/2014/main" id="{280055AE-7C33-CC11-A16F-7F805815D4CF}"/>
                </a:ext>
              </a:extLst>
            </p:cNvPr>
            <p:cNvSpPr/>
            <p:nvPr/>
          </p:nvSpPr>
          <p:spPr>
            <a:xfrm>
              <a:off x="10719982" y="2945112"/>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cxnSp>
          <p:nvCxnSpPr>
            <p:cNvPr id="29" name="Straight Connector 28">
              <a:extLst>
                <a:ext uri="{FF2B5EF4-FFF2-40B4-BE49-F238E27FC236}">
                  <a16:creationId xmlns:a16="http://schemas.microsoft.com/office/drawing/2014/main" id="{43517E0D-4908-B715-F95E-38E9B4E875A9}"/>
                </a:ext>
              </a:extLst>
            </p:cNvPr>
            <p:cNvCxnSpPr>
              <a:cxnSpLocks/>
              <a:stCxn id="27" idx="6"/>
              <a:endCxn id="28" idx="2"/>
            </p:cNvCxnSpPr>
            <p:nvPr/>
          </p:nvCxnSpPr>
          <p:spPr>
            <a:xfrm>
              <a:off x="9762617" y="3169261"/>
              <a:ext cx="9573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4E5D138-B515-8FF4-9B75-C3338C827E61}"/>
                </a:ext>
              </a:extLst>
            </p:cNvPr>
            <p:cNvSpPr txBox="1"/>
            <p:nvPr/>
          </p:nvSpPr>
          <p:spPr>
            <a:xfrm>
              <a:off x="9708023" y="3334830"/>
              <a:ext cx="1058238" cy="430887"/>
            </a:xfrm>
            <a:prstGeom prst="rect">
              <a:avLst/>
            </a:prstGeom>
            <a:noFill/>
          </p:spPr>
          <p:txBody>
            <a:bodyPr wrap="none" rtlCol="0">
              <a:spAutoFit/>
            </a:bodyPr>
            <a:lstStyle/>
            <a:p>
              <a:r>
                <a:rPr lang="en-US" sz="2200" dirty="0">
                  <a:solidFill>
                    <a:srgbClr val="FF0000"/>
                  </a:solidFill>
                </a:rPr>
                <a:t>Conflict</a:t>
              </a:r>
            </a:p>
          </p:txBody>
        </p:sp>
        <p:sp>
          <p:nvSpPr>
            <p:cNvPr id="33" name="Rectangle: Rounded Corners 32">
              <a:extLst>
                <a:ext uri="{FF2B5EF4-FFF2-40B4-BE49-F238E27FC236}">
                  <a16:creationId xmlns:a16="http://schemas.microsoft.com/office/drawing/2014/main" id="{F1754BDE-AF77-A358-08E5-1E16DF240912}"/>
                </a:ext>
              </a:extLst>
            </p:cNvPr>
            <p:cNvSpPr/>
            <p:nvPr/>
          </p:nvSpPr>
          <p:spPr>
            <a:xfrm>
              <a:off x="9137471" y="2709127"/>
              <a:ext cx="2178424" cy="110556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8897679"/>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A9-4AD0-437A-683E-951696A74678}"/>
              </a:ext>
            </a:extLst>
          </p:cNvPr>
          <p:cNvSpPr>
            <a:spLocks noGrp="1"/>
          </p:cNvSpPr>
          <p:nvPr>
            <p:ph type="title"/>
          </p:nvPr>
        </p:nvSpPr>
        <p:spPr/>
        <p:txBody>
          <a:bodyPr/>
          <a:lstStyle/>
          <a:p>
            <a:r>
              <a:rPr lang="en-US" dirty="0"/>
              <a:t>Solver 1: Label Propagation</a:t>
            </a:r>
          </a:p>
        </p:txBody>
      </p:sp>
      <p:sp>
        <p:nvSpPr>
          <p:cNvPr id="3" name="Content Placeholder 2">
            <a:extLst>
              <a:ext uri="{FF2B5EF4-FFF2-40B4-BE49-F238E27FC236}">
                <a16:creationId xmlns:a16="http://schemas.microsoft.com/office/drawing/2014/main" id="{37C9990B-08FD-E681-1B7E-716A688F54DC}"/>
              </a:ext>
            </a:extLst>
          </p:cNvPr>
          <p:cNvSpPr>
            <a:spLocks noGrp="1"/>
          </p:cNvSpPr>
          <p:nvPr>
            <p:ph idx="1"/>
          </p:nvPr>
        </p:nvSpPr>
        <p:spPr/>
        <p:txBody>
          <a:bodyPr/>
          <a:lstStyle/>
          <a:p>
            <a:r>
              <a:rPr lang="en-US" dirty="0"/>
              <a:t>Propagate </a:t>
            </a:r>
            <a:r>
              <a:rPr lang="en-US" sz="2400" dirty="0"/>
              <a:t>labels from one shape to others while avoiding conflicts</a:t>
            </a:r>
          </a:p>
          <a:p>
            <a:pPr lvl="1"/>
            <a:r>
              <a:rPr lang="en-US" sz="2000" dirty="0"/>
              <a:t>Use [Zeng 20] to optimize labels on each shape</a:t>
            </a:r>
          </a:p>
          <a:p>
            <a:endParaRPr lang="en-US" sz="2400" dirty="0"/>
          </a:p>
        </p:txBody>
      </p:sp>
      <p:sp>
        <p:nvSpPr>
          <p:cNvPr id="4" name="Slide Number Placeholder 3">
            <a:extLst>
              <a:ext uri="{FF2B5EF4-FFF2-40B4-BE49-F238E27FC236}">
                <a16:creationId xmlns:a16="http://schemas.microsoft.com/office/drawing/2014/main" id="{F15AF4BA-901A-6559-414B-638DA979F092}"/>
              </a:ext>
            </a:extLst>
          </p:cNvPr>
          <p:cNvSpPr>
            <a:spLocks noGrp="1"/>
          </p:cNvSpPr>
          <p:nvPr>
            <p:ph type="sldNum" sz="quarter" idx="10"/>
          </p:nvPr>
        </p:nvSpPr>
        <p:spPr/>
        <p:txBody>
          <a:bodyPr/>
          <a:lstStyle/>
          <a:p>
            <a:fld id="{74FF9159-C67C-4C1B-88E3-1706C5186037}" type="slidenum">
              <a:rPr lang="en-US" smtClean="0"/>
              <a:t>29</a:t>
            </a:fld>
            <a:endParaRPr lang="en-US"/>
          </a:p>
        </p:txBody>
      </p:sp>
      <p:sp>
        <p:nvSpPr>
          <p:cNvPr id="5" name="Oval 4"/>
          <p:cNvSpPr/>
          <p:nvPr/>
        </p:nvSpPr>
        <p:spPr>
          <a:xfrm>
            <a:off x="5474990"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6" name="Oval 5"/>
          <p:cNvSpPr/>
          <p:nvPr/>
        </p:nvSpPr>
        <p:spPr>
          <a:xfrm>
            <a:off x="5474990" y="4149630"/>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7" name="Oval 6"/>
          <p:cNvSpPr/>
          <p:nvPr/>
        </p:nvSpPr>
        <p:spPr>
          <a:xfrm>
            <a:off x="5474990" y="4988381"/>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8" name="Oval 7"/>
          <p:cNvSpPr/>
          <p:nvPr/>
        </p:nvSpPr>
        <p:spPr>
          <a:xfrm>
            <a:off x="6747577"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9" name="Oval 8"/>
          <p:cNvSpPr/>
          <p:nvPr/>
        </p:nvSpPr>
        <p:spPr>
          <a:xfrm>
            <a:off x="6747577"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Oval 9"/>
          <p:cNvSpPr/>
          <p:nvPr/>
        </p:nvSpPr>
        <p:spPr>
          <a:xfrm>
            <a:off x="6747577"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cxnSp>
        <p:nvCxnSpPr>
          <p:cNvPr id="11" name="Straight Connector 10"/>
          <p:cNvCxnSpPr>
            <a:stCxn id="5" idx="5"/>
            <a:endCxn id="9"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a:endCxn id="10"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5376145" y="5541237"/>
                <a:ext cx="59663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376145" y="5541237"/>
                <a:ext cx="596638"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524474"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524474" y="5541237"/>
                <a:ext cx="939681" cy="523220"/>
              </a:xfrm>
              <a:prstGeom prst="rect">
                <a:avLst/>
              </a:prstGeom>
              <a:blipFill>
                <a:blip r:embed="rId3"/>
                <a:stretch>
                  <a:fillRect/>
                </a:stretch>
              </a:blipFill>
            </p:spPr>
            <p:txBody>
              <a:bodyPr/>
              <a:lstStyle/>
              <a:p>
                <a:r>
                  <a:rPr lang="en-US">
                    <a:noFill/>
                  </a:rPr>
                  <a:t> </a:t>
                </a:r>
              </a:p>
            </p:txBody>
          </p:sp>
        </mc:Fallback>
      </mc:AlternateContent>
      <p:sp>
        <p:nvSpPr>
          <p:cNvPr id="16" name="Oval 15"/>
          <p:cNvSpPr/>
          <p:nvPr/>
        </p:nvSpPr>
        <p:spPr>
          <a:xfrm>
            <a:off x="4188436"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Oval 16"/>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Oval 17"/>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9" name="Straight Connector 18"/>
          <p:cNvCxnSpPr>
            <a:stCxn id="16"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3934122"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3934122" y="5541237"/>
                <a:ext cx="93968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490563"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490563" y="3954403"/>
                <a:ext cx="67678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180689"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180689" y="3954403"/>
                <a:ext cx="676787" cy="584775"/>
              </a:xfrm>
              <a:prstGeom prst="rect">
                <a:avLst/>
              </a:prstGeom>
              <a:blipFill>
                <a:blip r:embed="rId5"/>
                <a:stretch>
                  <a:fillRect/>
                </a:stretch>
              </a:blipFill>
            </p:spPr>
            <p:txBody>
              <a:bodyPr/>
              <a:lstStyle/>
              <a:p>
                <a:r>
                  <a:rPr lang="en-US">
                    <a:noFill/>
                  </a:rPr>
                  <a:t> </a:t>
                </a:r>
              </a:p>
            </p:txBody>
          </p:sp>
        </mc:Fallback>
      </mc:AlternateContent>
      <p:sp>
        <p:nvSpPr>
          <p:cNvPr id="25" name="Right Arrow 24"/>
          <p:cNvSpPr/>
          <p:nvPr/>
        </p:nvSpPr>
        <p:spPr>
          <a:xfrm rot="16200000">
            <a:off x="5507114" y="6196270"/>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46268105"/>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6C97-0A3F-C423-3BC3-BA0A4F6DE631}"/>
              </a:ext>
            </a:extLst>
          </p:cNvPr>
          <p:cNvSpPr>
            <a:spLocks noGrp="1"/>
          </p:cNvSpPr>
          <p:nvPr>
            <p:ph type="title"/>
          </p:nvPr>
        </p:nvSpPr>
        <p:spPr/>
        <p:txBody>
          <a:bodyPr/>
          <a:lstStyle/>
          <a:p>
            <a:r>
              <a:rPr lang="en-US" dirty="0"/>
              <a:t>Nested Shapes</a:t>
            </a:r>
          </a:p>
        </p:txBody>
      </p:sp>
      <p:sp>
        <p:nvSpPr>
          <p:cNvPr id="3" name="Content Placeholder 2">
            <a:extLst>
              <a:ext uri="{FF2B5EF4-FFF2-40B4-BE49-F238E27FC236}">
                <a16:creationId xmlns:a16="http://schemas.microsoft.com/office/drawing/2014/main" id="{6DACD42D-C986-9BBE-1B13-2484CE7DF8A5}"/>
              </a:ext>
            </a:extLst>
          </p:cNvPr>
          <p:cNvSpPr>
            <a:spLocks noGrp="1"/>
          </p:cNvSpPr>
          <p:nvPr>
            <p:ph idx="1"/>
          </p:nvPr>
        </p:nvSpPr>
        <p:spPr/>
        <p:txBody>
          <a:bodyPr/>
          <a:lstStyle/>
          <a:p>
            <a:r>
              <a:rPr lang="en-US" dirty="0"/>
              <a:t>Multi-layered structures</a:t>
            </a:r>
          </a:p>
        </p:txBody>
      </p:sp>
      <p:sp>
        <p:nvSpPr>
          <p:cNvPr id="4" name="Slide Number Placeholder 3">
            <a:extLst>
              <a:ext uri="{FF2B5EF4-FFF2-40B4-BE49-F238E27FC236}">
                <a16:creationId xmlns:a16="http://schemas.microsoft.com/office/drawing/2014/main" id="{C3D7A99E-06A0-1BE6-FFB2-14C5264F57EF}"/>
              </a:ext>
            </a:extLst>
          </p:cNvPr>
          <p:cNvSpPr>
            <a:spLocks noGrp="1"/>
          </p:cNvSpPr>
          <p:nvPr>
            <p:ph type="sldNum" sz="quarter" idx="10"/>
          </p:nvPr>
        </p:nvSpPr>
        <p:spPr/>
        <p:txBody>
          <a:bodyPr/>
          <a:lstStyle/>
          <a:p>
            <a:fld id="{74FF9159-C67C-4C1B-88E3-1706C5186037}" type="slidenum">
              <a:rPr lang="en-US" smtClean="0"/>
              <a:t>3</a:t>
            </a:fld>
            <a:endParaRPr lang="en-US"/>
          </a:p>
        </p:txBody>
      </p:sp>
      <p:pic>
        <p:nvPicPr>
          <p:cNvPr id="2052" name="Picture 4" descr="22,624 Geological Strata Stock Photos, Pictures &amp; Royalty-Free Images -  iStock">
            <a:extLst>
              <a:ext uri="{FF2B5EF4-FFF2-40B4-BE49-F238E27FC236}">
                <a16:creationId xmlns:a16="http://schemas.microsoft.com/office/drawing/2014/main" id="{90D2A221-20EC-2B4E-90E4-0144EF7AF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763" y="2606760"/>
            <a:ext cx="4085919" cy="2663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0C5AE8-F6FA-EFF6-6AA5-17B55D624ABB}"/>
              </a:ext>
            </a:extLst>
          </p:cNvPr>
          <p:cNvSpPr txBox="1"/>
          <p:nvPr/>
        </p:nvSpPr>
        <p:spPr>
          <a:xfrm>
            <a:off x="3298995" y="5415293"/>
            <a:ext cx="1749453" cy="369332"/>
          </a:xfrm>
          <a:prstGeom prst="rect">
            <a:avLst/>
          </a:prstGeom>
          <a:noFill/>
        </p:spPr>
        <p:txBody>
          <a:bodyPr wrap="none" rtlCol="0">
            <a:spAutoFit/>
          </a:bodyPr>
          <a:lstStyle/>
          <a:p>
            <a:r>
              <a:rPr lang="en-US" dirty="0"/>
              <a:t>Geological strata</a:t>
            </a:r>
          </a:p>
        </p:txBody>
      </p:sp>
      <p:pic>
        <p:nvPicPr>
          <p:cNvPr id="2054" name="Picture 6" descr="Anatomy Physiology UNIT #1 EpIthelial tissue/skin/dermis Diagram | Quizlet">
            <a:extLst>
              <a:ext uri="{FF2B5EF4-FFF2-40B4-BE49-F238E27FC236}">
                <a16:creationId xmlns:a16="http://schemas.microsoft.com/office/drawing/2014/main" id="{3127A00B-B853-BBB0-F2F3-5A9B012A7E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46748" b="403"/>
          <a:stretch/>
        </p:blipFill>
        <p:spPr bwMode="auto">
          <a:xfrm>
            <a:off x="7478081" y="2606760"/>
            <a:ext cx="2936234" cy="26638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8450B73-29DC-7484-FD22-C72D2C9228E0}"/>
              </a:ext>
            </a:extLst>
          </p:cNvPr>
          <p:cNvSpPr txBox="1"/>
          <p:nvPr/>
        </p:nvSpPr>
        <p:spPr>
          <a:xfrm>
            <a:off x="8265499" y="5415293"/>
            <a:ext cx="1361398" cy="369332"/>
          </a:xfrm>
          <a:prstGeom prst="rect">
            <a:avLst/>
          </a:prstGeom>
          <a:noFill/>
        </p:spPr>
        <p:txBody>
          <a:bodyPr wrap="none" rtlCol="0">
            <a:spAutoFit/>
          </a:bodyPr>
          <a:lstStyle/>
          <a:p>
            <a:r>
              <a:rPr lang="en-US" dirty="0"/>
              <a:t>Tissue layers</a:t>
            </a:r>
          </a:p>
        </p:txBody>
      </p:sp>
    </p:spTree>
    <p:extLst>
      <p:ext uri="{BB962C8B-B14F-4D97-AF65-F5344CB8AC3E}">
        <p14:creationId xmlns:p14="http://schemas.microsoft.com/office/powerpoint/2010/main" val="441600866"/>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A9-4AD0-437A-683E-951696A74678}"/>
              </a:ext>
            </a:extLst>
          </p:cNvPr>
          <p:cNvSpPr>
            <a:spLocks noGrp="1"/>
          </p:cNvSpPr>
          <p:nvPr>
            <p:ph type="title"/>
          </p:nvPr>
        </p:nvSpPr>
        <p:spPr/>
        <p:txBody>
          <a:bodyPr/>
          <a:lstStyle/>
          <a:p>
            <a:r>
              <a:rPr lang="en-US" dirty="0"/>
              <a:t>Solver 1: Label Propagation</a:t>
            </a:r>
          </a:p>
        </p:txBody>
      </p:sp>
      <p:sp>
        <p:nvSpPr>
          <p:cNvPr id="3" name="Content Placeholder 2">
            <a:extLst>
              <a:ext uri="{FF2B5EF4-FFF2-40B4-BE49-F238E27FC236}">
                <a16:creationId xmlns:a16="http://schemas.microsoft.com/office/drawing/2014/main" id="{37C9990B-08FD-E681-1B7E-716A688F54DC}"/>
              </a:ext>
            </a:extLst>
          </p:cNvPr>
          <p:cNvSpPr>
            <a:spLocks noGrp="1"/>
          </p:cNvSpPr>
          <p:nvPr>
            <p:ph idx="1"/>
          </p:nvPr>
        </p:nvSpPr>
        <p:spPr/>
        <p:txBody>
          <a:bodyPr/>
          <a:lstStyle/>
          <a:p>
            <a:r>
              <a:rPr lang="en-US" dirty="0"/>
              <a:t>Propagate </a:t>
            </a:r>
            <a:r>
              <a:rPr lang="en-US" sz="2400" dirty="0"/>
              <a:t>labels from one shape to others while avoiding conflicts</a:t>
            </a:r>
          </a:p>
          <a:p>
            <a:pPr lvl="1"/>
            <a:r>
              <a:rPr lang="en-US" sz="2000" dirty="0"/>
              <a:t>Use [Zeng 20] to optimize labels on each shape</a:t>
            </a:r>
          </a:p>
          <a:p>
            <a:endParaRPr lang="en-US" sz="2400" dirty="0"/>
          </a:p>
        </p:txBody>
      </p:sp>
      <p:sp>
        <p:nvSpPr>
          <p:cNvPr id="4" name="Slide Number Placeholder 3">
            <a:extLst>
              <a:ext uri="{FF2B5EF4-FFF2-40B4-BE49-F238E27FC236}">
                <a16:creationId xmlns:a16="http://schemas.microsoft.com/office/drawing/2014/main" id="{F15AF4BA-901A-6559-414B-638DA979F092}"/>
              </a:ext>
            </a:extLst>
          </p:cNvPr>
          <p:cNvSpPr>
            <a:spLocks noGrp="1"/>
          </p:cNvSpPr>
          <p:nvPr>
            <p:ph type="sldNum" sz="quarter" idx="10"/>
          </p:nvPr>
        </p:nvSpPr>
        <p:spPr/>
        <p:txBody>
          <a:bodyPr/>
          <a:lstStyle/>
          <a:p>
            <a:fld id="{74FF9159-C67C-4C1B-88E3-1706C5186037}" type="slidenum">
              <a:rPr lang="en-US" smtClean="0"/>
              <a:t>30</a:t>
            </a:fld>
            <a:endParaRPr lang="en-US"/>
          </a:p>
        </p:txBody>
      </p:sp>
      <p:sp>
        <p:nvSpPr>
          <p:cNvPr id="5" name="Oval 4"/>
          <p:cNvSpPr/>
          <p:nvPr/>
        </p:nvSpPr>
        <p:spPr>
          <a:xfrm>
            <a:off x="5474990"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6" name="Oval 5"/>
          <p:cNvSpPr/>
          <p:nvPr/>
        </p:nvSpPr>
        <p:spPr>
          <a:xfrm>
            <a:off x="5474990" y="4149630"/>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7" name="Oval 6"/>
          <p:cNvSpPr/>
          <p:nvPr/>
        </p:nvSpPr>
        <p:spPr>
          <a:xfrm>
            <a:off x="5474990" y="4988381"/>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8" name="Oval 7"/>
          <p:cNvSpPr/>
          <p:nvPr/>
        </p:nvSpPr>
        <p:spPr>
          <a:xfrm>
            <a:off x="6747577"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9" name="Oval 8"/>
          <p:cNvSpPr/>
          <p:nvPr/>
        </p:nvSpPr>
        <p:spPr>
          <a:xfrm>
            <a:off x="6747577"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Oval 9"/>
          <p:cNvSpPr/>
          <p:nvPr/>
        </p:nvSpPr>
        <p:spPr>
          <a:xfrm>
            <a:off x="6747577"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cxnSp>
        <p:nvCxnSpPr>
          <p:cNvPr id="11" name="Straight Connector 10"/>
          <p:cNvCxnSpPr>
            <a:stCxn id="5" idx="5"/>
            <a:endCxn id="9" idx="1"/>
          </p:cNvCxnSpPr>
          <p:nvPr/>
        </p:nvCxnSpPr>
        <p:spPr>
          <a:xfrm>
            <a:off x="5857635" y="3693524"/>
            <a:ext cx="955594" cy="5217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a:endCxn id="10"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5923287" y="5212530"/>
            <a:ext cx="8242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5376145" y="5541237"/>
                <a:ext cx="59663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376145" y="5541237"/>
                <a:ext cx="596638"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524474"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524474" y="5541237"/>
                <a:ext cx="939681" cy="523220"/>
              </a:xfrm>
              <a:prstGeom prst="rect">
                <a:avLst/>
              </a:prstGeom>
              <a:blipFill>
                <a:blip r:embed="rId3"/>
                <a:stretch>
                  <a:fillRect/>
                </a:stretch>
              </a:blipFill>
            </p:spPr>
            <p:txBody>
              <a:bodyPr/>
              <a:lstStyle/>
              <a:p>
                <a:r>
                  <a:rPr lang="en-US">
                    <a:noFill/>
                  </a:rPr>
                  <a:t> </a:t>
                </a:r>
              </a:p>
            </p:txBody>
          </p:sp>
        </mc:Fallback>
      </mc:AlternateContent>
      <p:sp>
        <p:nvSpPr>
          <p:cNvPr id="16" name="Oval 15"/>
          <p:cNvSpPr/>
          <p:nvPr/>
        </p:nvSpPr>
        <p:spPr>
          <a:xfrm>
            <a:off x="4188436"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Oval 16"/>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Oval 17"/>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9" name="Straight Connector 18"/>
          <p:cNvCxnSpPr>
            <a:stCxn id="16"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3934122"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3934122" y="5541237"/>
                <a:ext cx="93968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490563"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490563" y="3954403"/>
                <a:ext cx="67678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180689"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180689" y="3954403"/>
                <a:ext cx="676787" cy="584775"/>
              </a:xfrm>
              <a:prstGeom prst="rect">
                <a:avLst/>
              </a:prstGeom>
              <a:blipFill>
                <a:blip r:embed="rId5"/>
                <a:stretch>
                  <a:fillRect/>
                </a:stretch>
              </a:blipFill>
            </p:spPr>
            <p:txBody>
              <a:bodyPr/>
              <a:lstStyle/>
              <a:p>
                <a:r>
                  <a:rPr lang="en-US">
                    <a:noFill/>
                  </a:rPr>
                  <a:t> </a:t>
                </a:r>
              </a:p>
            </p:txBody>
          </p:sp>
        </mc:Fallback>
      </mc:AlternateContent>
      <p:sp>
        <p:nvSpPr>
          <p:cNvPr id="28" name="Right Arrow 27"/>
          <p:cNvSpPr/>
          <p:nvPr/>
        </p:nvSpPr>
        <p:spPr>
          <a:xfrm rot="16200000">
            <a:off x="6802290" y="6196270"/>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47590218"/>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A9-4AD0-437A-683E-951696A74678}"/>
              </a:ext>
            </a:extLst>
          </p:cNvPr>
          <p:cNvSpPr>
            <a:spLocks noGrp="1"/>
          </p:cNvSpPr>
          <p:nvPr>
            <p:ph type="title"/>
          </p:nvPr>
        </p:nvSpPr>
        <p:spPr/>
        <p:txBody>
          <a:bodyPr/>
          <a:lstStyle/>
          <a:p>
            <a:r>
              <a:rPr lang="en-US" dirty="0"/>
              <a:t>Solver 1: Label Propagation</a:t>
            </a:r>
          </a:p>
        </p:txBody>
      </p:sp>
      <p:sp>
        <p:nvSpPr>
          <p:cNvPr id="3" name="Content Placeholder 2">
            <a:extLst>
              <a:ext uri="{FF2B5EF4-FFF2-40B4-BE49-F238E27FC236}">
                <a16:creationId xmlns:a16="http://schemas.microsoft.com/office/drawing/2014/main" id="{37C9990B-08FD-E681-1B7E-716A688F54DC}"/>
              </a:ext>
            </a:extLst>
          </p:cNvPr>
          <p:cNvSpPr>
            <a:spLocks noGrp="1"/>
          </p:cNvSpPr>
          <p:nvPr>
            <p:ph idx="1"/>
          </p:nvPr>
        </p:nvSpPr>
        <p:spPr/>
        <p:txBody>
          <a:bodyPr/>
          <a:lstStyle/>
          <a:p>
            <a:r>
              <a:rPr lang="en-US" dirty="0"/>
              <a:t>Propagate </a:t>
            </a:r>
            <a:r>
              <a:rPr lang="en-US" sz="2400" dirty="0"/>
              <a:t>labels from one shape to others while avoiding conflicts</a:t>
            </a:r>
          </a:p>
          <a:p>
            <a:pPr lvl="1"/>
            <a:r>
              <a:rPr lang="en-US" sz="2000" dirty="0"/>
              <a:t>Use [Zeng 20] to optimize labels on each shape</a:t>
            </a:r>
          </a:p>
          <a:p>
            <a:endParaRPr lang="en-US" sz="2400" dirty="0"/>
          </a:p>
        </p:txBody>
      </p:sp>
      <p:sp>
        <p:nvSpPr>
          <p:cNvPr id="4" name="Slide Number Placeholder 3">
            <a:extLst>
              <a:ext uri="{FF2B5EF4-FFF2-40B4-BE49-F238E27FC236}">
                <a16:creationId xmlns:a16="http://schemas.microsoft.com/office/drawing/2014/main" id="{F15AF4BA-901A-6559-414B-638DA979F092}"/>
              </a:ext>
            </a:extLst>
          </p:cNvPr>
          <p:cNvSpPr>
            <a:spLocks noGrp="1"/>
          </p:cNvSpPr>
          <p:nvPr>
            <p:ph type="sldNum" sz="quarter" idx="10"/>
          </p:nvPr>
        </p:nvSpPr>
        <p:spPr/>
        <p:txBody>
          <a:bodyPr/>
          <a:lstStyle/>
          <a:p>
            <a:fld id="{74FF9159-C67C-4C1B-88E3-1706C5186037}" type="slidenum">
              <a:rPr lang="en-US" smtClean="0"/>
              <a:t>31</a:t>
            </a:fld>
            <a:endParaRPr lang="en-US"/>
          </a:p>
        </p:txBody>
      </p:sp>
      <p:sp>
        <p:nvSpPr>
          <p:cNvPr id="5" name="Oval 4"/>
          <p:cNvSpPr/>
          <p:nvPr/>
        </p:nvSpPr>
        <p:spPr>
          <a:xfrm>
            <a:off x="5474990"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6" name="Oval 5"/>
          <p:cNvSpPr/>
          <p:nvPr/>
        </p:nvSpPr>
        <p:spPr>
          <a:xfrm>
            <a:off x="5474990" y="4149630"/>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7" name="Oval 6"/>
          <p:cNvSpPr/>
          <p:nvPr/>
        </p:nvSpPr>
        <p:spPr>
          <a:xfrm>
            <a:off x="5474990" y="4988381"/>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8" name="Oval 7"/>
          <p:cNvSpPr/>
          <p:nvPr/>
        </p:nvSpPr>
        <p:spPr>
          <a:xfrm>
            <a:off x="6747577"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9" name="Oval 8"/>
          <p:cNvSpPr/>
          <p:nvPr/>
        </p:nvSpPr>
        <p:spPr>
          <a:xfrm>
            <a:off x="6747577" y="4149630"/>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sp>
        <p:nvSpPr>
          <p:cNvPr id="10" name="Oval 9"/>
          <p:cNvSpPr/>
          <p:nvPr/>
        </p:nvSpPr>
        <p:spPr>
          <a:xfrm>
            <a:off x="6747577" y="4988381"/>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cxnSp>
        <p:nvCxnSpPr>
          <p:cNvPr id="11" name="Straight Connector 10"/>
          <p:cNvCxnSpPr>
            <a:stCxn id="5" idx="5"/>
            <a:endCxn id="9"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a:endCxn id="10"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5376145" y="5541237"/>
                <a:ext cx="59663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376145" y="5541237"/>
                <a:ext cx="596638"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524474"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524474" y="5541237"/>
                <a:ext cx="939681" cy="523220"/>
              </a:xfrm>
              <a:prstGeom prst="rect">
                <a:avLst/>
              </a:prstGeom>
              <a:blipFill>
                <a:blip r:embed="rId3"/>
                <a:stretch>
                  <a:fillRect/>
                </a:stretch>
              </a:blipFill>
            </p:spPr>
            <p:txBody>
              <a:bodyPr/>
              <a:lstStyle/>
              <a:p>
                <a:r>
                  <a:rPr lang="en-US">
                    <a:noFill/>
                  </a:rPr>
                  <a:t> </a:t>
                </a:r>
              </a:p>
            </p:txBody>
          </p:sp>
        </mc:Fallback>
      </mc:AlternateContent>
      <p:sp>
        <p:nvSpPr>
          <p:cNvPr id="16" name="Oval 15"/>
          <p:cNvSpPr/>
          <p:nvPr/>
        </p:nvSpPr>
        <p:spPr>
          <a:xfrm>
            <a:off x="4188436"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Oval 16"/>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Oval 17"/>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9" name="Straight Connector 18"/>
          <p:cNvCxnSpPr>
            <a:stCxn id="16"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3934122"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3934122" y="5541237"/>
                <a:ext cx="93968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490563"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490563" y="3954403"/>
                <a:ext cx="67678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180689"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180689" y="3954403"/>
                <a:ext cx="676787" cy="584775"/>
              </a:xfrm>
              <a:prstGeom prst="rect">
                <a:avLst/>
              </a:prstGeom>
              <a:blipFill>
                <a:blip r:embed="rId5"/>
                <a:stretch>
                  <a:fillRect/>
                </a:stretch>
              </a:blipFill>
            </p:spPr>
            <p:txBody>
              <a:bodyPr/>
              <a:lstStyle/>
              <a:p>
                <a:r>
                  <a:rPr lang="en-US">
                    <a:noFill/>
                  </a:rPr>
                  <a:t> </a:t>
                </a:r>
              </a:p>
            </p:txBody>
          </p:sp>
        </mc:Fallback>
      </mc:AlternateContent>
      <p:sp>
        <p:nvSpPr>
          <p:cNvPr id="26" name="Right Arrow 25"/>
          <p:cNvSpPr/>
          <p:nvPr/>
        </p:nvSpPr>
        <p:spPr>
          <a:xfrm rot="16200000">
            <a:off x="6802290" y="6196270"/>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37552867"/>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A9-4AD0-437A-683E-951696A74678}"/>
              </a:ext>
            </a:extLst>
          </p:cNvPr>
          <p:cNvSpPr>
            <a:spLocks noGrp="1"/>
          </p:cNvSpPr>
          <p:nvPr>
            <p:ph type="title"/>
          </p:nvPr>
        </p:nvSpPr>
        <p:spPr/>
        <p:txBody>
          <a:bodyPr/>
          <a:lstStyle/>
          <a:p>
            <a:r>
              <a:rPr lang="en-US" dirty="0"/>
              <a:t>Solver 1: Label Propagation</a:t>
            </a:r>
          </a:p>
        </p:txBody>
      </p:sp>
      <p:sp>
        <p:nvSpPr>
          <p:cNvPr id="3" name="Content Placeholder 2">
            <a:extLst>
              <a:ext uri="{FF2B5EF4-FFF2-40B4-BE49-F238E27FC236}">
                <a16:creationId xmlns:a16="http://schemas.microsoft.com/office/drawing/2014/main" id="{37C9990B-08FD-E681-1B7E-716A688F54DC}"/>
              </a:ext>
            </a:extLst>
          </p:cNvPr>
          <p:cNvSpPr>
            <a:spLocks noGrp="1"/>
          </p:cNvSpPr>
          <p:nvPr>
            <p:ph idx="1"/>
          </p:nvPr>
        </p:nvSpPr>
        <p:spPr/>
        <p:txBody>
          <a:bodyPr/>
          <a:lstStyle/>
          <a:p>
            <a:r>
              <a:rPr lang="en-US" dirty="0"/>
              <a:t>Propagate </a:t>
            </a:r>
            <a:r>
              <a:rPr lang="en-US" sz="2400" dirty="0"/>
              <a:t>labels from one shape to others while avoiding conflicts</a:t>
            </a:r>
          </a:p>
          <a:p>
            <a:pPr lvl="1"/>
            <a:r>
              <a:rPr lang="en-US" sz="2000" dirty="0"/>
              <a:t>Use [Zeng 20] to optimize labels on each shape</a:t>
            </a:r>
          </a:p>
          <a:p>
            <a:endParaRPr lang="en-US" sz="2400" dirty="0"/>
          </a:p>
        </p:txBody>
      </p:sp>
      <p:sp>
        <p:nvSpPr>
          <p:cNvPr id="4" name="Slide Number Placeholder 3">
            <a:extLst>
              <a:ext uri="{FF2B5EF4-FFF2-40B4-BE49-F238E27FC236}">
                <a16:creationId xmlns:a16="http://schemas.microsoft.com/office/drawing/2014/main" id="{F15AF4BA-901A-6559-414B-638DA979F092}"/>
              </a:ext>
            </a:extLst>
          </p:cNvPr>
          <p:cNvSpPr>
            <a:spLocks noGrp="1"/>
          </p:cNvSpPr>
          <p:nvPr>
            <p:ph type="sldNum" sz="quarter" idx="10"/>
          </p:nvPr>
        </p:nvSpPr>
        <p:spPr/>
        <p:txBody>
          <a:bodyPr/>
          <a:lstStyle/>
          <a:p>
            <a:fld id="{74FF9159-C67C-4C1B-88E3-1706C5186037}" type="slidenum">
              <a:rPr lang="en-US" smtClean="0"/>
              <a:t>32</a:t>
            </a:fld>
            <a:endParaRPr lang="en-US"/>
          </a:p>
        </p:txBody>
      </p:sp>
      <p:sp>
        <p:nvSpPr>
          <p:cNvPr id="5" name="Oval 4"/>
          <p:cNvSpPr/>
          <p:nvPr/>
        </p:nvSpPr>
        <p:spPr>
          <a:xfrm>
            <a:off x="5474990"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6" name="Oval 5"/>
          <p:cNvSpPr/>
          <p:nvPr/>
        </p:nvSpPr>
        <p:spPr>
          <a:xfrm>
            <a:off x="5474990" y="4149630"/>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7" name="Oval 6"/>
          <p:cNvSpPr/>
          <p:nvPr/>
        </p:nvSpPr>
        <p:spPr>
          <a:xfrm>
            <a:off x="5474990" y="4988381"/>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8" name="Oval 7"/>
          <p:cNvSpPr/>
          <p:nvPr/>
        </p:nvSpPr>
        <p:spPr>
          <a:xfrm>
            <a:off x="6747577"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9" name="Oval 8"/>
          <p:cNvSpPr/>
          <p:nvPr/>
        </p:nvSpPr>
        <p:spPr>
          <a:xfrm>
            <a:off x="6747577" y="4149630"/>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sp>
        <p:nvSpPr>
          <p:cNvPr id="10" name="Oval 9"/>
          <p:cNvSpPr/>
          <p:nvPr/>
        </p:nvSpPr>
        <p:spPr>
          <a:xfrm>
            <a:off x="6747577" y="4988381"/>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cxnSp>
        <p:nvCxnSpPr>
          <p:cNvPr id="11" name="Straight Connector 10"/>
          <p:cNvCxnSpPr>
            <a:stCxn id="5" idx="5"/>
            <a:endCxn id="9"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a:endCxn id="10"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5376145" y="5541237"/>
                <a:ext cx="59663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376145" y="5541237"/>
                <a:ext cx="596638"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524474"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524474" y="5541237"/>
                <a:ext cx="939681" cy="523220"/>
              </a:xfrm>
              <a:prstGeom prst="rect">
                <a:avLst/>
              </a:prstGeom>
              <a:blipFill>
                <a:blip r:embed="rId3"/>
                <a:stretch>
                  <a:fillRect/>
                </a:stretch>
              </a:blipFill>
            </p:spPr>
            <p:txBody>
              <a:bodyPr/>
              <a:lstStyle/>
              <a:p>
                <a:r>
                  <a:rPr lang="en-US">
                    <a:noFill/>
                  </a:rPr>
                  <a:t> </a:t>
                </a:r>
              </a:p>
            </p:txBody>
          </p:sp>
        </mc:Fallback>
      </mc:AlternateContent>
      <p:sp>
        <p:nvSpPr>
          <p:cNvPr id="16" name="Oval 15"/>
          <p:cNvSpPr/>
          <p:nvPr/>
        </p:nvSpPr>
        <p:spPr>
          <a:xfrm>
            <a:off x="4188436"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Oval 16"/>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Oval 17"/>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9" name="Straight Connector 18"/>
          <p:cNvCxnSpPr>
            <a:stCxn id="16"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3934122"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3934122" y="5541237"/>
                <a:ext cx="93968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490563"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490563" y="3954403"/>
                <a:ext cx="67678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180689"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180689" y="3954403"/>
                <a:ext cx="676787" cy="584775"/>
              </a:xfrm>
              <a:prstGeom prst="rect">
                <a:avLst/>
              </a:prstGeom>
              <a:blipFill>
                <a:blip r:embed="rId5"/>
                <a:stretch>
                  <a:fillRect/>
                </a:stretch>
              </a:blipFill>
            </p:spPr>
            <p:txBody>
              <a:bodyPr/>
              <a:lstStyle/>
              <a:p>
                <a:r>
                  <a:rPr lang="en-US">
                    <a:noFill/>
                  </a:rPr>
                  <a:t> </a:t>
                </a:r>
              </a:p>
            </p:txBody>
          </p:sp>
        </mc:Fallback>
      </mc:AlternateContent>
      <p:sp>
        <p:nvSpPr>
          <p:cNvPr id="26" name="Right Arrow 25"/>
          <p:cNvSpPr/>
          <p:nvPr/>
        </p:nvSpPr>
        <p:spPr>
          <a:xfrm rot="16200000">
            <a:off x="6802290" y="6196270"/>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2136629"/>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A9-4AD0-437A-683E-951696A74678}"/>
              </a:ext>
            </a:extLst>
          </p:cNvPr>
          <p:cNvSpPr>
            <a:spLocks noGrp="1"/>
          </p:cNvSpPr>
          <p:nvPr>
            <p:ph type="title"/>
          </p:nvPr>
        </p:nvSpPr>
        <p:spPr/>
        <p:txBody>
          <a:bodyPr/>
          <a:lstStyle/>
          <a:p>
            <a:r>
              <a:rPr lang="en-US" dirty="0"/>
              <a:t>Solver 1: Label Propagation</a:t>
            </a:r>
          </a:p>
        </p:txBody>
      </p:sp>
      <p:sp>
        <p:nvSpPr>
          <p:cNvPr id="3" name="Content Placeholder 2">
            <a:extLst>
              <a:ext uri="{FF2B5EF4-FFF2-40B4-BE49-F238E27FC236}">
                <a16:creationId xmlns:a16="http://schemas.microsoft.com/office/drawing/2014/main" id="{37C9990B-08FD-E681-1B7E-716A688F54DC}"/>
              </a:ext>
            </a:extLst>
          </p:cNvPr>
          <p:cNvSpPr>
            <a:spLocks noGrp="1"/>
          </p:cNvSpPr>
          <p:nvPr>
            <p:ph idx="1"/>
          </p:nvPr>
        </p:nvSpPr>
        <p:spPr/>
        <p:txBody>
          <a:bodyPr/>
          <a:lstStyle/>
          <a:p>
            <a:r>
              <a:rPr lang="en-US" dirty="0"/>
              <a:t>Propagate </a:t>
            </a:r>
            <a:r>
              <a:rPr lang="en-US" sz="2400" dirty="0"/>
              <a:t>labels from one shape to others while avoiding conflicts</a:t>
            </a:r>
          </a:p>
          <a:p>
            <a:pPr lvl="1"/>
            <a:r>
              <a:rPr lang="en-US" sz="2000" dirty="0"/>
              <a:t>Use [Zeng 20] to optimize labels on each shape</a:t>
            </a:r>
          </a:p>
          <a:p>
            <a:endParaRPr lang="en-US" sz="2400" dirty="0"/>
          </a:p>
        </p:txBody>
      </p:sp>
      <p:sp>
        <p:nvSpPr>
          <p:cNvPr id="4" name="Slide Number Placeholder 3">
            <a:extLst>
              <a:ext uri="{FF2B5EF4-FFF2-40B4-BE49-F238E27FC236}">
                <a16:creationId xmlns:a16="http://schemas.microsoft.com/office/drawing/2014/main" id="{F15AF4BA-901A-6559-414B-638DA979F092}"/>
              </a:ext>
            </a:extLst>
          </p:cNvPr>
          <p:cNvSpPr>
            <a:spLocks noGrp="1"/>
          </p:cNvSpPr>
          <p:nvPr>
            <p:ph type="sldNum" sz="quarter" idx="10"/>
          </p:nvPr>
        </p:nvSpPr>
        <p:spPr/>
        <p:txBody>
          <a:bodyPr/>
          <a:lstStyle/>
          <a:p>
            <a:fld id="{74FF9159-C67C-4C1B-88E3-1706C5186037}" type="slidenum">
              <a:rPr lang="en-US" smtClean="0"/>
              <a:t>33</a:t>
            </a:fld>
            <a:endParaRPr lang="en-US"/>
          </a:p>
        </p:txBody>
      </p:sp>
      <p:sp>
        <p:nvSpPr>
          <p:cNvPr id="5" name="Oval 4"/>
          <p:cNvSpPr/>
          <p:nvPr/>
        </p:nvSpPr>
        <p:spPr>
          <a:xfrm>
            <a:off x="5474990"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6" name="Oval 5"/>
          <p:cNvSpPr/>
          <p:nvPr/>
        </p:nvSpPr>
        <p:spPr>
          <a:xfrm>
            <a:off x="5474990" y="4149630"/>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7" name="Oval 6"/>
          <p:cNvSpPr/>
          <p:nvPr/>
        </p:nvSpPr>
        <p:spPr>
          <a:xfrm>
            <a:off x="5474990" y="4988381"/>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8" name="Oval 7"/>
          <p:cNvSpPr/>
          <p:nvPr/>
        </p:nvSpPr>
        <p:spPr>
          <a:xfrm>
            <a:off x="6747577"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9" name="Oval 8"/>
          <p:cNvSpPr/>
          <p:nvPr/>
        </p:nvSpPr>
        <p:spPr>
          <a:xfrm>
            <a:off x="6747577" y="4149630"/>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sp>
        <p:nvSpPr>
          <p:cNvPr id="10" name="Oval 9"/>
          <p:cNvSpPr/>
          <p:nvPr/>
        </p:nvSpPr>
        <p:spPr>
          <a:xfrm>
            <a:off x="6747577" y="4988381"/>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cxnSp>
        <p:nvCxnSpPr>
          <p:cNvPr id="11" name="Straight Connector 10"/>
          <p:cNvCxnSpPr>
            <a:stCxn id="5" idx="5"/>
            <a:endCxn id="9"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a:endCxn id="10"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5376145" y="5541237"/>
                <a:ext cx="59663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376145" y="5541237"/>
                <a:ext cx="596638"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524474"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524474" y="5541237"/>
                <a:ext cx="939681" cy="523220"/>
              </a:xfrm>
              <a:prstGeom prst="rect">
                <a:avLst/>
              </a:prstGeom>
              <a:blipFill>
                <a:blip r:embed="rId3"/>
                <a:stretch>
                  <a:fillRect/>
                </a:stretch>
              </a:blipFill>
            </p:spPr>
            <p:txBody>
              <a:bodyPr/>
              <a:lstStyle/>
              <a:p>
                <a:r>
                  <a:rPr lang="en-US">
                    <a:noFill/>
                  </a:rPr>
                  <a:t> </a:t>
                </a:r>
              </a:p>
            </p:txBody>
          </p:sp>
        </mc:Fallback>
      </mc:AlternateContent>
      <p:sp>
        <p:nvSpPr>
          <p:cNvPr id="16" name="Oval 15"/>
          <p:cNvSpPr/>
          <p:nvPr/>
        </p:nvSpPr>
        <p:spPr>
          <a:xfrm>
            <a:off x="4188436"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Oval 16"/>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Oval 17"/>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9" name="Straight Connector 18"/>
          <p:cNvCxnSpPr>
            <a:stCxn id="16" idx="5"/>
          </p:cNvCxnSpPr>
          <p:nvPr/>
        </p:nvCxnSpPr>
        <p:spPr>
          <a:xfrm>
            <a:off x="4571081" y="3693524"/>
            <a:ext cx="955594" cy="5217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3934122"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3934122" y="5541237"/>
                <a:ext cx="93968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490563"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490563" y="3954403"/>
                <a:ext cx="67678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180689"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180689" y="3954403"/>
                <a:ext cx="676787" cy="584775"/>
              </a:xfrm>
              <a:prstGeom prst="rect">
                <a:avLst/>
              </a:prstGeom>
              <a:blipFill>
                <a:blip r:embed="rId5"/>
                <a:stretch>
                  <a:fillRect/>
                </a:stretch>
              </a:blipFill>
            </p:spPr>
            <p:txBody>
              <a:bodyPr/>
              <a:lstStyle/>
              <a:p>
                <a:r>
                  <a:rPr lang="en-US">
                    <a:noFill/>
                  </a:rPr>
                  <a:t> </a:t>
                </a:r>
              </a:p>
            </p:txBody>
          </p:sp>
        </mc:Fallback>
      </mc:AlternateContent>
      <p:sp>
        <p:nvSpPr>
          <p:cNvPr id="26" name="Right Arrow 25"/>
          <p:cNvSpPr/>
          <p:nvPr/>
        </p:nvSpPr>
        <p:spPr>
          <a:xfrm rot="16200000">
            <a:off x="4220560" y="6196270"/>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77940747"/>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A9-4AD0-437A-683E-951696A74678}"/>
              </a:ext>
            </a:extLst>
          </p:cNvPr>
          <p:cNvSpPr>
            <a:spLocks noGrp="1"/>
          </p:cNvSpPr>
          <p:nvPr>
            <p:ph type="title"/>
          </p:nvPr>
        </p:nvSpPr>
        <p:spPr/>
        <p:txBody>
          <a:bodyPr/>
          <a:lstStyle/>
          <a:p>
            <a:r>
              <a:rPr lang="en-US" dirty="0"/>
              <a:t>Solver 1: Label Propagation</a:t>
            </a:r>
          </a:p>
        </p:txBody>
      </p:sp>
      <p:sp>
        <p:nvSpPr>
          <p:cNvPr id="3" name="Content Placeholder 2">
            <a:extLst>
              <a:ext uri="{FF2B5EF4-FFF2-40B4-BE49-F238E27FC236}">
                <a16:creationId xmlns:a16="http://schemas.microsoft.com/office/drawing/2014/main" id="{37C9990B-08FD-E681-1B7E-716A688F54DC}"/>
              </a:ext>
            </a:extLst>
          </p:cNvPr>
          <p:cNvSpPr>
            <a:spLocks noGrp="1"/>
          </p:cNvSpPr>
          <p:nvPr>
            <p:ph idx="1"/>
          </p:nvPr>
        </p:nvSpPr>
        <p:spPr/>
        <p:txBody>
          <a:bodyPr/>
          <a:lstStyle/>
          <a:p>
            <a:r>
              <a:rPr lang="en-US" dirty="0"/>
              <a:t>Propagate </a:t>
            </a:r>
            <a:r>
              <a:rPr lang="en-US" sz="2400" dirty="0"/>
              <a:t>labels from one shape to others while avoiding conflicts</a:t>
            </a:r>
          </a:p>
          <a:p>
            <a:pPr lvl="1"/>
            <a:r>
              <a:rPr lang="en-US" sz="2000" dirty="0"/>
              <a:t>Use [Zeng 20] to optimize labels on each shape</a:t>
            </a:r>
          </a:p>
          <a:p>
            <a:endParaRPr lang="en-US" sz="2400" dirty="0"/>
          </a:p>
        </p:txBody>
      </p:sp>
      <p:sp>
        <p:nvSpPr>
          <p:cNvPr id="4" name="Slide Number Placeholder 3">
            <a:extLst>
              <a:ext uri="{FF2B5EF4-FFF2-40B4-BE49-F238E27FC236}">
                <a16:creationId xmlns:a16="http://schemas.microsoft.com/office/drawing/2014/main" id="{F15AF4BA-901A-6559-414B-638DA979F092}"/>
              </a:ext>
            </a:extLst>
          </p:cNvPr>
          <p:cNvSpPr>
            <a:spLocks noGrp="1"/>
          </p:cNvSpPr>
          <p:nvPr>
            <p:ph type="sldNum" sz="quarter" idx="10"/>
          </p:nvPr>
        </p:nvSpPr>
        <p:spPr/>
        <p:txBody>
          <a:bodyPr/>
          <a:lstStyle/>
          <a:p>
            <a:fld id="{74FF9159-C67C-4C1B-88E3-1706C5186037}" type="slidenum">
              <a:rPr lang="en-US" smtClean="0"/>
              <a:t>34</a:t>
            </a:fld>
            <a:endParaRPr lang="en-US"/>
          </a:p>
        </p:txBody>
      </p:sp>
      <p:sp>
        <p:nvSpPr>
          <p:cNvPr id="5" name="Oval 4"/>
          <p:cNvSpPr/>
          <p:nvPr/>
        </p:nvSpPr>
        <p:spPr>
          <a:xfrm>
            <a:off x="5474990"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6" name="Oval 5"/>
          <p:cNvSpPr/>
          <p:nvPr/>
        </p:nvSpPr>
        <p:spPr>
          <a:xfrm>
            <a:off x="5474990" y="4149630"/>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7" name="Oval 6"/>
          <p:cNvSpPr/>
          <p:nvPr/>
        </p:nvSpPr>
        <p:spPr>
          <a:xfrm>
            <a:off x="5474990" y="4988381"/>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8" name="Oval 7"/>
          <p:cNvSpPr/>
          <p:nvPr/>
        </p:nvSpPr>
        <p:spPr>
          <a:xfrm>
            <a:off x="6747577"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9" name="Oval 8"/>
          <p:cNvSpPr/>
          <p:nvPr/>
        </p:nvSpPr>
        <p:spPr>
          <a:xfrm>
            <a:off x="6747577" y="4149630"/>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sp>
        <p:nvSpPr>
          <p:cNvPr id="10" name="Oval 9"/>
          <p:cNvSpPr/>
          <p:nvPr/>
        </p:nvSpPr>
        <p:spPr>
          <a:xfrm>
            <a:off x="6747577" y="4988381"/>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cxnSp>
        <p:nvCxnSpPr>
          <p:cNvPr id="11" name="Straight Connector 10"/>
          <p:cNvCxnSpPr>
            <a:stCxn id="5" idx="5"/>
            <a:endCxn id="9"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a:endCxn id="10"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5376145" y="5541237"/>
                <a:ext cx="59663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376145" y="5541237"/>
                <a:ext cx="596638"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524474"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524474" y="5541237"/>
                <a:ext cx="939681" cy="523220"/>
              </a:xfrm>
              <a:prstGeom prst="rect">
                <a:avLst/>
              </a:prstGeom>
              <a:blipFill>
                <a:blip r:embed="rId3"/>
                <a:stretch>
                  <a:fillRect/>
                </a:stretch>
              </a:blipFill>
            </p:spPr>
            <p:txBody>
              <a:bodyPr/>
              <a:lstStyle/>
              <a:p>
                <a:r>
                  <a:rPr lang="en-US">
                    <a:noFill/>
                  </a:rPr>
                  <a:t> </a:t>
                </a:r>
              </a:p>
            </p:txBody>
          </p:sp>
        </mc:Fallback>
      </mc:AlternateContent>
      <p:sp>
        <p:nvSpPr>
          <p:cNvPr id="16" name="Oval 15"/>
          <p:cNvSpPr/>
          <p:nvPr/>
        </p:nvSpPr>
        <p:spPr>
          <a:xfrm>
            <a:off x="4188436" y="3310879"/>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0</a:t>
            </a:r>
          </a:p>
        </p:txBody>
      </p:sp>
      <p:sp>
        <p:nvSpPr>
          <p:cNvPr id="17" name="Oval 16"/>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Oval 17"/>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9" name="Straight Connector 18"/>
          <p:cNvCxnSpPr>
            <a:stCxn id="16"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3934122"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3934122" y="5541237"/>
                <a:ext cx="93968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490563"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490563" y="3954403"/>
                <a:ext cx="67678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180689"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180689" y="3954403"/>
                <a:ext cx="676787" cy="584775"/>
              </a:xfrm>
              <a:prstGeom prst="rect">
                <a:avLst/>
              </a:prstGeom>
              <a:blipFill>
                <a:blip r:embed="rId5"/>
                <a:stretch>
                  <a:fillRect/>
                </a:stretch>
              </a:blipFill>
            </p:spPr>
            <p:txBody>
              <a:bodyPr/>
              <a:lstStyle/>
              <a:p>
                <a:r>
                  <a:rPr lang="en-US">
                    <a:noFill/>
                  </a:rPr>
                  <a:t> </a:t>
                </a:r>
              </a:p>
            </p:txBody>
          </p:sp>
        </mc:Fallback>
      </mc:AlternateContent>
      <p:sp>
        <p:nvSpPr>
          <p:cNvPr id="26" name="Right Arrow 25"/>
          <p:cNvSpPr/>
          <p:nvPr/>
        </p:nvSpPr>
        <p:spPr>
          <a:xfrm rot="16200000">
            <a:off x="4220560" y="6196270"/>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3841160"/>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A9-4AD0-437A-683E-951696A74678}"/>
              </a:ext>
            </a:extLst>
          </p:cNvPr>
          <p:cNvSpPr>
            <a:spLocks noGrp="1"/>
          </p:cNvSpPr>
          <p:nvPr>
            <p:ph type="title"/>
          </p:nvPr>
        </p:nvSpPr>
        <p:spPr/>
        <p:txBody>
          <a:bodyPr/>
          <a:lstStyle/>
          <a:p>
            <a:r>
              <a:rPr lang="en-US" dirty="0"/>
              <a:t>Solver 1: Label Propagation</a:t>
            </a:r>
          </a:p>
        </p:txBody>
      </p:sp>
      <p:sp>
        <p:nvSpPr>
          <p:cNvPr id="3" name="Content Placeholder 2">
            <a:extLst>
              <a:ext uri="{FF2B5EF4-FFF2-40B4-BE49-F238E27FC236}">
                <a16:creationId xmlns:a16="http://schemas.microsoft.com/office/drawing/2014/main" id="{37C9990B-08FD-E681-1B7E-716A688F54DC}"/>
              </a:ext>
            </a:extLst>
          </p:cNvPr>
          <p:cNvSpPr>
            <a:spLocks noGrp="1"/>
          </p:cNvSpPr>
          <p:nvPr>
            <p:ph idx="1"/>
          </p:nvPr>
        </p:nvSpPr>
        <p:spPr/>
        <p:txBody>
          <a:bodyPr/>
          <a:lstStyle/>
          <a:p>
            <a:r>
              <a:rPr lang="en-US" dirty="0"/>
              <a:t>Propagate </a:t>
            </a:r>
            <a:r>
              <a:rPr lang="en-US" sz="2400" dirty="0"/>
              <a:t>labels from one shape to others while avoiding conflicts</a:t>
            </a:r>
          </a:p>
          <a:p>
            <a:pPr lvl="1"/>
            <a:r>
              <a:rPr lang="en-US" sz="2000" dirty="0"/>
              <a:t>Use [Zeng 20] to optimize labels on each shape</a:t>
            </a:r>
          </a:p>
          <a:p>
            <a:endParaRPr lang="en-US" sz="2400" dirty="0"/>
          </a:p>
        </p:txBody>
      </p:sp>
      <p:sp>
        <p:nvSpPr>
          <p:cNvPr id="4" name="Slide Number Placeholder 3">
            <a:extLst>
              <a:ext uri="{FF2B5EF4-FFF2-40B4-BE49-F238E27FC236}">
                <a16:creationId xmlns:a16="http://schemas.microsoft.com/office/drawing/2014/main" id="{F15AF4BA-901A-6559-414B-638DA979F092}"/>
              </a:ext>
            </a:extLst>
          </p:cNvPr>
          <p:cNvSpPr>
            <a:spLocks noGrp="1"/>
          </p:cNvSpPr>
          <p:nvPr>
            <p:ph type="sldNum" sz="quarter" idx="10"/>
          </p:nvPr>
        </p:nvSpPr>
        <p:spPr/>
        <p:txBody>
          <a:bodyPr/>
          <a:lstStyle/>
          <a:p>
            <a:fld id="{74FF9159-C67C-4C1B-88E3-1706C5186037}" type="slidenum">
              <a:rPr lang="en-US" smtClean="0"/>
              <a:t>35</a:t>
            </a:fld>
            <a:endParaRPr lang="en-US"/>
          </a:p>
        </p:txBody>
      </p:sp>
      <p:sp>
        <p:nvSpPr>
          <p:cNvPr id="5" name="Oval 4"/>
          <p:cNvSpPr/>
          <p:nvPr/>
        </p:nvSpPr>
        <p:spPr>
          <a:xfrm>
            <a:off x="5474990"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6" name="Oval 5"/>
          <p:cNvSpPr/>
          <p:nvPr/>
        </p:nvSpPr>
        <p:spPr>
          <a:xfrm>
            <a:off x="5474990" y="4149630"/>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7" name="Oval 6"/>
          <p:cNvSpPr/>
          <p:nvPr/>
        </p:nvSpPr>
        <p:spPr>
          <a:xfrm>
            <a:off x="5474990" y="4988381"/>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8" name="Oval 7"/>
          <p:cNvSpPr/>
          <p:nvPr/>
        </p:nvSpPr>
        <p:spPr>
          <a:xfrm>
            <a:off x="6747577" y="3310879"/>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sp>
        <p:nvSpPr>
          <p:cNvPr id="9" name="Oval 8"/>
          <p:cNvSpPr/>
          <p:nvPr/>
        </p:nvSpPr>
        <p:spPr>
          <a:xfrm>
            <a:off x="6747577" y="4149630"/>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sp>
        <p:nvSpPr>
          <p:cNvPr id="10" name="Oval 9"/>
          <p:cNvSpPr/>
          <p:nvPr/>
        </p:nvSpPr>
        <p:spPr>
          <a:xfrm>
            <a:off x="6747577" y="4988381"/>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1</a:t>
            </a:r>
          </a:p>
        </p:txBody>
      </p:sp>
      <p:cxnSp>
        <p:nvCxnSpPr>
          <p:cNvPr id="11" name="Straight Connector 10"/>
          <p:cNvCxnSpPr>
            <a:stCxn id="5" idx="5"/>
            <a:endCxn id="9"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a:endCxn id="10"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5376145" y="5541237"/>
                <a:ext cx="59663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376145" y="5541237"/>
                <a:ext cx="596638"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524474"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524474" y="5541237"/>
                <a:ext cx="939681" cy="523220"/>
              </a:xfrm>
              <a:prstGeom prst="rect">
                <a:avLst/>
              </a:prstGeom>
              <a:blipFill>
                <a:blip r:embed="rId3"/>
                <a:stretch>
                  <a:fillRect/>
                </a:stretch>
              </a:blipFill>
            </p:spPr>
            <p:txBody>
              <a:bodyPr/>
              <a:lstStyle/>
              <a:p>
                <a:r>
                  <a:rPr lang="en-US">
                    <a:noFill/>
                  </a:rPr>
                  <a:t> </a:t>
                </a:r>
              </a:p>
            </p:txBody>
          </p:sp>
        </mc:Fallback>
      </mc:AlternateContent>
      <p:sp>
        <p:nvSpPr>
          <p:cNvPr id="16" name="Oval 15"/>
          <p:cNvSpPr/>
          <p:nvPr/>
        </p:nvSpPr>
        <p:spPr>
          <a:xfrm>
            <a:off x="4188436" y="3310879"/>
            <a:ext cx="448297" cy="4482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0</a:t>
            </a:r>
          </a:p>
        </p:txBody>
      </p:sp>
      <p:sp>
        <p:nvSpPr>
          <p:cNvPr id="17" name="Oval 16"/>
          <p:cNvSpPr/>
          <p:nvPr/>
        </p:nvSpPr>
        <p:spPr>
          <a:xfrm>
            <a:off x="4188436" y="4149630"/>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18" name="Oval 17"/>
          <p:cNvSpPr/>
          <p:nvPr/>
        </p:nvSpPr>
        <p:spPr>
          <a:xfrm>
            <a:off x="4188436" y="4988381"/>
            <a:ext cx="448297" cy="4482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0</a:t>
            </a:r>
          </a:p>
        </p:txBody>
      </p:sp>
      <p:cxnSp>
        <p:nvCxnSpPr>
          <p:cNvPr id="19" name="Straight Connector 18"/>
          <p:cNvCxnSpPr>
            <a:stCxn id="16"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3934122" y="5541237"/>
                <a:ext cx="93968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3934122" y="5541237"/>
                <a:ext cx="93968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490563"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490563" y="3954403"/>
                <a:ext cx="67678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180689" y="3954403"/>
                <a:ext cx="6767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180689" y="3954403"/>
                <a:ext cx="676787" cy="584775"/>
              </a:xfrm>
              <a:prstGeom prst="rect">
                <a:avLst/>
              </a:prstGeom>
              <a:blipFill>
                <a:blip r:embed="rId5"/>
                <a:stretch>
                  <a:fillRect/>
                </a:stretch>
              </a:blipFill>
            </p:spPr>
            <p:txBody>
              <a:bodyPr/>
              <a:lstStyle/>
              <a:p>
                <a:r>
                  <a:rPr lang="en-US">
                    <a:noFill/>
                  </a:rPr>
                  <a:t> </a:t>
                </a:r>
              </a:p>
            </p:txBody>
          </p:sp>
        </mc:Fallback>
      </mc:AlternateContent>
      <p:sp>
        <p:nvSpPr>
          <p:cNvPr id="42" name="Right Arrow 41"/>
          <p:cNvSpPr/>
          <p:nvPr/>
        </p:nvSpPr>
        <p:spPr>
          <a:xfrm rot="16200000">
            <a:off x="4220560" y="6196270"/>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67833238"/>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60A9-4AD0-437A-683E-951696A74678}"/>
              </a:ext>
            </a:extLst>
          </p:cNvPr>
          <p:cNvSpPr>
            <a:spLocks noGrp="1"/>
          </p:cNvSpPr>
          <p:nvPr>
            <p:ph type="title"/>
          </p:nvPr>
        </p:nvSpPr>
        <p:spPr/>
        <p:txBody>
          <a:bodyPr/>
          <a:lstStyle/>
          <a:p>
            <a:r>
              <a:rPr lang="en-US" dirty="0"/>
              <a:t>Solver 1: Label Propagation</a:t>
            </a:r>
          </a:p>
        </p:txBody>
      </p:sp>
      <p:sp>
        <p:nvSpPr>
          <p:cNvPr id="3" name="Content Placeholder 2">
            <a:extLst>
              <a:ext uri="{FF2B5EF4-FFF2-40B4-BE49-F238E27FC236}">
                <a16:creationId xmlns:a16="http://schemas.microsoft.com/office/drawing/2014/main" id="{37C9990B-08FD-E681-1B7E-716A688F54DC}"/>
              </a:ext>
            </a:extLst>
          </p:cNvPr>
          <p:cNvSpPr>
            <a:spLocks noGrp="1"/>
          </p:cNvSpPr>
          <p:nvPr>
            <p:ph idx="1"/>
          </p:nvPr>
        </p:nvSpPr>
        <p:spPr/>
        <p:txBody>
          <a:bodyPr/>
          <a:lstStyle/>
          <a:p>
            <a:r>
              <a:rPr lang="en-US" dirty="0"/>
              <a:t>Propagate labels from one shape to others while avoiding conflicts</a:t>
            </a:r>
          </a:p>
          <a:p>
            <a:pPr lvl="1"/>
            <a:r>
              <a:rPr lang="en-US" dirty="0"/>
              <a:t>Among all starting shapes, take the solution with the minimal topology and costs</a:t>
            </a:r>
          </a:p>
          <a:p>
            <a:pPr lvl="1"/>
            <a:r>
              <a:rPr lang="en-US" dirty="0"/>
              <a:t>Guarantees to be free of conflicts</a:t>
            </a:r>
          </a:p>
          <a:p>
            <a:pPr lvl="1"/>
            <a:r>
              <a:rPr lang="en-US" dirty="0"/>
              <a:t>May not be optimal in topology simplicity or geometric cost</a:t>
            </a:r>
          </a:p>
          <a:p>
            <a:endParaRPr lang="en-US" sz="2400" dirty="0"/>
          </a:p>
        </p:txBody>
      </p:sp>
      <p:sp>
        <p:nvSpPr>
          <p:cNvPr id="4" name="Slide Number Placeholder 3">
            <a:extLst>
              <a:ext uri="{FF2B5EF4-FFF2-40B4-BE49-F238E27FC236}">
                <a16:creationId xmlns:a16="http://schemas.microsoft.com/office/drawing/2014/main" id="{F15AF4BA-901A-6559-414B-638DA979F092}"/>
              </a:ext>
            </a:extLst>
          </p:cNvPr>
          <p:cNvSpPr>
            <a:spLocks noGrp="1"/>
          </p:cNvSpPr>
          <p:nvPr>
            <p:ph type="sldNum" sz="quarter" idx="10"/>
          </p:nvPr>
        </p:nvSpPr>
        <p:spPr/>
        <p:txBody>
          <a:bodyPr/>
          <a:lstStyle/>
          <a:p>
            <a:fld id="{74FF9159-C67C-4C1B-88E3-1706C5186037}" type="slidenum">
              <a:rPr lang="en-US" smtClean="0"/>
              <a:t>36</a:t>
            </a:fld>
            <a:endParaRPr lang="en-US"/>
          </a:p>
        </p:txBody>
      </p:sp>
      <p:grpSp>
        <p:nvGrpSpPr>
          <p:cNvPr id="20" name="Group 19"/>
          <p:cNvGrpSpPr/>
          <p:nvPr/>
        </p:nvGrpSpPr>
        <p:grpSpPr>
          <a:xfrm>
            <a:off x="1317220" y="3992880"/>
            <a:ext cx="2249570" cy="1590102"/>
            <a:chOff x="4188436" y="3310879"/>
            <a:chExt cx="3007438" cy="2125799"/>
          </a:xfrm>
        </p:grpSpPr>
        <p:sp>
          <p:nvSpPr>
            <p:cNvPr id="5" name="Oval 4"/>
            <p:cNvSpPr/>
            <p:nvPr/>
          </p:nvSpPr>
          <p:spPr>
            <a:xfrm>
              <a:off x="5474990"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 name="Oval 5"/>
            <p:cNvSpPr/>
            <p:nvPr/>
          </p:nvSpPr>
          <p:spPr>
            <a:xfrm>
              <a:off x="5474990"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7" name="Oval 6"/>
            <p:cNvSpPr/>
            <p:nvPr/>
          </p:nvSpPr>
          <p:spPr>
            <a:xfrm>
              <a:off x="5474990"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8" name="Oval 7"/>
            <p:cNvSpPr/>
            <p:nvPr/>
          </p:nvSpPr>
          <p:spPr>
            <a:xfrm>
              <a:off x="6747577"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9" name="Oval 8"/>
            <p:cNvSpPr/>
            <p:nvPr/>
          </p:nvSpPr>
          <p:spPr>
            <a:xfrm>
              <a:off x="6747577"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Oval 9"/>
            <p:cNvSpPr/>
            <p:nvPr/>
          </p:nvSpPr>
          <p:spPr>
            <a:xfrm>
              <a:off x="6747577"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cxnSp>
          <p:nvCxnSpPr>
            <p:cNvPr id="11" name="Straight Connector 10"/>
            <p:cNvCxnSpPr>
              <a:stCxn id="5" idx="5"/>
              <a:endCxn id="9"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a:endCxn id="10"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188436"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5" name="Oval 14"/>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6" name="Oval 15"/>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7" name="Straight Connector 16"/>
            <p:cNvCxnSpPr>
              <a:stCxn id="14"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6"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876800" y="3992880"/>
            <a:ext cx="2249570" cy="1590102"/>
            <a:chOff x="4188436" y="3310879"/>
            <a:chExt cx="3007438" cy="2125799"/>
          </a:xfrm>
        </p:grpSpPr>
        <p:sp>
          <p:nvSpPr>
            <p:cNvPr id="22" name="Oval 21"/>
            <p:cNvSpPr/>
            <p:nvPr/>
          </p:nvSpPr>
          <p:spPr>
            <a:xfrm>
              <a:off x="5474990"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23" name="Oval 22"/>
            <p:cNvSpPr/>
            <p:nvPr/>
          </p:nvSpPr>
          <p:spPr>
            <a:xfrm>
              <a:off x="5474990"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24" name="Oval 23"/>
            <p:cNvSpPr/>
            <p:nvPr/>
          </p:nvSpPr>
          <p:spPr>
            <a:xfrm>
              <a:off x="5474990"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25" name="Oval 24"/>
            <p:cNvSpPr/>
            <p:nvPr/>
          </p:nvSpPr>
          <p:spPr>
            <a:xfrm>
              <a:off x="6747577"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26" name="Oval 25"/>
            <p:cNvSpPr/>
            <p:nvPr/>
          </p:nvSpPr>
          <p:spPr>
            <a:xfrm>
              <a:off x="6747577"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27" name="Oval 26"/>
            <p:cNvSpPr/>
            <p:nvPr/>
          </p:nvSpPr>
          <p:spPr>
            <a:xfrm>
              <a:off x="6747577"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cxnSp>
          <p:nvCxnSpPr>
            <p:cNvPr id="28" name="Straight Connector 27"/>
            <p:cNvCxnSpPr>
              <a:stCxn id="22" idx="5"/>
              <a:endCxn id="26"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3" idx="5"/>
              <a:endCxn id="27"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4" idx="6"/>
              <a:endCxn id="27"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4188436"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32" name="Oval 31"/>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33" name="Oval 32"/>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34" name="Straight Connector 33"/>
            <p:cNvCxnSpPr>
              <a:stCxn id="31"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2"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3"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8452756" y="3992880"/>
            <a:ext cx="2249570" cy="1590102"/>
            <a:chOff x="4188436" y="3310879"/>
            <a:chExt cx="3007438" cy="2125799"/>
          </a:xfrm>
        </p:grpSpPr>
        <p:sp>
          <p:nvSpPr>
            <p:cNvPr id="38" name="Oval 37"/>
            <p:cNvSpPr/>
            <p:nvPr/>
          </p:nvSpPr>
          <p:spPr>
            <a:xfrm>
              <a:off x="5474990"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39" name="Oval 38"/>
            <p:cNvSpPr/>
            <p:nvPr/>
          </p:nvSpPr>
          <p:spPr>
            <a:xfrm>
              <a:off x="5474990"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0" name="Oval 39"/>
            <p:cNvSpPr/>
            <p:nvPr/>
          </p:nvSpPr>
          <p:spPr>
            <a:xfrm>
              <a:off x="5474990"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1" name="Oval 40"/>
            <p:cNvSpPr/>
            <p:nvPr/>
          </p:nvSpPr>
          <p:spPr>
            <a:xfrm>
              <a:off x="6747577"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42" name="Oval 41"/>
            <p:cNvSpPr/>
            <p:nvPr/>
          </p:nvSpPr>
          <p:spPr>
            <a:xfrm>
              <a:off x="6747577"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43" name="Oval 42"/>
            <p:cNvSpPr/>
            <p:nvPr/>
          </p:nvSpPr>
          <p:spPr>
            <a:xfrm>
              <a:off x="6747577"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cxnSp>
          <p:nvCxnSpPr>
            <p:cNvPr id="44" name="Straight Connector 43"/>
            <p:cNvCxnSpPr>
              <a:stCxn id="38" idx="5"/>
              <a:endCxn id="42" idx="1"/>
            </p:cNvCxnSpPr>
            <p:nvPr/>
          </p:nvCxnSpPr>
          <p:spPr>
            <a:xfrm>
              <a:off x="5857635"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9" idx="5"/>
              <a:endCxn id="43" idx="1"/>
            </p:cNvCxnSpPr>
            <p:nvPr/>
          </p:nvCxnSpPr>
          <p:spPr>
            <a:xfrm>
              <a:off x="5857635"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0" idx="6"/>
              <a:endCxn id="43" idx="2"/>
            </p:cNvCxnSpPr>
            <p:nvPr/>
          </p:nvCxnSpPr>
          <p:spPr>
            <a:xfrm>
              <a:off x="5923287"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4188436" y="3310879"/>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8" name="Oval 47"/>
            <p:cNvSpPr/>
            <p:nvPr/>
          </p:nvSpPr>
          <p:spPr>
            <a:xfrm>
              <a:off x="4188436" y="4149630"/>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9" name="Oval 48"/>
            <p:cNvSpPr/>
            <p:nvPr/>
          </p:nvSpPr>
          <p:spPr>
            <a:xfrm>
              <a:off x="4188436" y="4988381"/>
              <a:ext cx="448297" cy="44829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50" name="Straight Connector 49"/>
            <p:cNvCxnSpPr>
              <a:stCxn id="47" idx="5"/>
            </p:cNvCxnSpPr>
            <p:nvPr/>
          </p:nvCxnSpPr>
          <p:spPr>
            <a:xfrm>
              <a:off x="4571081" y="3693524"/>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8" idx="5"/>
            </p:cNvCxnSpPr>
            <p:nvPr/>
          </p:nvCxnSpPr>
          <p:spPr>
            <a:xfrm>
              <a:off x="4571081" y="4532275"/>
              <a:ext cx="955594" cy="521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9" idx="6"/>
            </p:cNvCxnSpPr>
            <p:nvPr/>
          </p:nvCxnSpPr>
          <p:spPr>
            <a:xfrm>
              <a:off x="4636733" y="5212530"/>
              <a:ext cx="8242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Right Arrow 52"/>
          <p:cNvSpPr/>
          <p:nvPr/>
        </p:nvSpPr>
        <p:spPr>
          <a:xfrm rot="16200000">
            <a:off x="1296480" y="5775347"/>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4" name="Right Arrow 53"/>
          <p:cNvSpPr/>
          <p:nvPr/>
        </p:nvSpPr>
        <p:spPr>
          <a:xfrm rot="16200000">
            <a:off x="5812816" y="5775348"/>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5" name="Right Arrow 54"/>
          <p:cNvSpPr/>
          <p:nvPr/>
        </p:nvSpPr>
        <p:spPr>
          <a:xfrm rot="16200000">
            <a:off x="10342638" y="5775349"/>
            <a:ext cx="384048" cy="19939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19124088"/>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4418D-76FD-DD45-4605-247F681E107A}"/>
              </a:ext>
            </a:extLst>
          </p:cNvPr>
          <p:cNvSpPr>
            <a:spLocks noGrp="1"/>
          </p:cNvSpPr>
          <p:nvPr>
            <p:ph type="title"/>
          </p:nvPr>
        </p:nvSpPr>
        <p:spPr/>
        <p:txBody>
          <a:bodyPr/>
          <a:lstStyle/>
          <a:p>
            <a:r>
              <a:rPr lang="en-US" dirty="0"/>
              <a:t>Solver 2: State-space Search</a:t>
            </a:r>
          </a:p>
        </p:txBody>
      </p:sp>
      <p:sp>
        <p:nvSpPr>
          <p:cNvPr id="3" name="Content Placeholder 2">
            <a:extLst>
              <a:ext uri="{FF2B5EF4-FFF2-40B4-BE49-F238E27FC236}">
                <a16:creationId xmlns:a16="http://schemas.microsoft.com/office/drawing/2014/main" id="{A4315901-D31A-4276-1110-5E6EEEEF7450}"/>
              </a:ext>
            </a:extLst>
          </p:cNvPr>
          <p:cNvSpPr>
            <a:spLocks noGrp="1"/>
          </p:cNvSpPr>
          <p:nvPr>
            <p:ph idx="1"/>
          </p:nvPr>
        </p:nvSpPr>
        <p:spPr>
          <a:xfrm>
            <a:off x="463553" y="1587380"/>
            <a:ext cx="6289672" cy="4648200"/>
          </a:xfrm>
        </p:spPr>
        <p:txBody>
          <a:bodyPr/>
          <a:lstStyle/>
          <a:p>
            <a:r>
              <a:rPr lang="en-US" sz="2400" i="1" dirty="0"/>
              <a:t>State</a:t>
            </a:r>
            <a:r>
              <a:rPr lang="en-US" sz="2400" dirty="0"/>
              <a:t>: a labelling of all candidates, and a set of constrained candidates</a:t>
            </a:r>
          </a:p>
          <a:p>
            <a:pPr lvl="1"/>
            <a:r>
              <a:rPr lang="en-US" sz="2000" dirty="0"/>
              <a:t>In a queue sorted by topology + geometric cost</a:t>
            </a:r>
          </a:p>
          <a:p>
            <a:pPr lvl="1"/>
            <a:endParaRPr lang="en-US" sz="2000" dirty="0"/>
          </a:p>
          <a:p>
            <a:endParaRPr lang="en-US" sz="2400" dirty="0"/>
          </a:p>
        </p:txBody>
      </p:sp>
      <p:sp>
        <p:nvSpPr>
          <p:cNvPr id="4" name="Slide Number Placeholder 3">
            <a:extLst>
              <a:ext uri="{FF2B5EF4-FFF2-40B4-BE49-F238E27FC236}">
                <a16:creationId xmlns:a16="http://schemas.microsoft.com/office/drawing/2014/main" id="{56AA0E8C-0097-B1D2-32DE-EBCD47348B55}"/>
              </a:ext>
            </a:extLst>
          </p:cNvPr>
          <p:cNvSpPr>
            <a:spLocks noGrp="1"/>
          </p:cNvSpPr>
          <p:nvPr>
            <p:ph type="sldNum" sz="quarter" idx="10"/>
          </p:nvPr>
        </p:nvSpPr>
        <p:spPr/>
        <p:txBody>
          <a:bodyPr/>
          <a:lstStyle/>
          <a:p>
            <a:fld id="{74FF9159-C67C-4C1B-88E3-1706C5186037}" type="slidenum">
              <a:rPr lang="en-US" smtClean="0"/>
              <a:t>37</a:t>
            </a:fld>
            <a:endParaRPr lang="en-US"/>
          </a:p>
        </p:txBody>
      </p:sp>
      <p:grpSp>
        <p:nvGrpSpPr>
          <p:cNvPr id="36" name="Group 35"/>
          <p:cNvGrpSpPr/>
          <p:nvPr/>
        </p:nvGrpSpPr>
        <p:grpSpPr>
          <a:xfrm>
            <a:off x="7191927" y="2667491"/>
            <a:ext cx="4390473" cy="2575460"/>
            <a:chOff x="7191927" y="2667491"/>
            <a:chExt cx="4390473" cy="2575460"/>
          </a:xfrm>
        </p:grpSpPr>
        <p:sp>
          <p:nvSpPr>
            <p:cNvPr id="5" name="Oval 4"/>
            <p:cNvSpPr/>
            <p:nvPr/>
          </p:nvSpPr>
          <p:spPr>
            <a:xfrm>
              <a:off x="7557820"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 name="Oval 5"/>
            <p:cNvSpPr/>
            <p:nvPr/>
          </p:nvSpPr>
          <p:spPr>
            <a:xfrm>
              <a:off x="7557820"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 name="Oval 6"/>
            <p:cNvSpPr/>
            <p:nvPr/>
          </p:nvSpPr>
          <p:spPr>
            <a:xfrm>
              <a:off x="7557820" y="4083782"/>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8" name="Oval 7"/>
            <p:cNvSpPr/>
            <p:nvPr/>
          </p:nvSpPr>
          <p:spPr>
            <a:xfrm>
              <a:off x="8632246"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 name="Oval 8"/>
            <p:cNvSpPr/>
            <p:nvPr/>
          </p:nvSpPr>
          <p:spPr>
            <a:xfrm>
              <a:off x="8632246"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0" name="Oval 9"/>
            <p:cNvSpPr/>
            <p:nvPr/>
          </p:nvSpPr>
          <p:spPr>
            <a:xfrm>
              <a:off x="8632246"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cxnSp>
          <p:nvCxnSpPr>
            <p:cNvPr id="11" name="Straight Connector 10"/>
            <p:cNvCxnSpPr>
              <a:stCxn id="5" idx="5"/>
              <a:endCxn id="9" idx="1"/>
            </p:cNvCxnSpPr>
            <p:nvPr/>
          </p:nvCxnSpPr>
          <p:spPr>
            <a:xfrm>
              <a:off x="7880882"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6"/>
              <a:endCxn id="9" idx="2"/>
            </p:cNvCxnSpPr>
            <p:nvPr/>
          </p:nvCxnSpPr>
          <p:spPr>
            <a:xfrm>
              <a:off x="7936310"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10" idx="2"/>
            </p:cNvCxnSpPr>
            <p:nvPr/>
          </p:nvCxnSpPr>
          <p:spPr>
            <a:xfrm>
              <a:off x="7936310" y="4273027"/>
              <a:ext cx="6959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706672"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5" name="Oval 14"/>
            <p:cNvSpPr/>
            <p:nvPr/>
          </p:nvSpPr>
          <p:spPr>
            <a:xfrm>
              <a:off x="9706672"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6" name="Oval 15"/>
            <p:cNvSpPr/>
            <p:nvPr/>
          </p:nvSpPr>
          <p:spPr>
            <a:xfrm>
              <a:off x="9706672"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7" name="Oval 16"/>
            <p:cNvSpPr/>
            <p:nvPr/>
          </p:nvSpPr>
          <p:spPr>
            <a:xfrm>
              <a:off x="10781099"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8" name="Oval 17"/>
            <p:cNvSpPr/>
            <p:nvPr/>
          </p:nvSpPr>
          <p:spPr>
            <a:xfrm>
              <a:off x="10781099"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9" name="Oval 18"/>
            <p:cNvSpPr/>
            <p:nvPr/>
          </p:nvSpPr>
          <p:spPr>
            <a:xfrm>
              <a:off x="10781099"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cxnSp>
          <p:nvCxnSpPr>
            <p:cNvPr id="20" name="Straight Connector 19"/>
            <p:cNvCxnSpPr>
              <a:stCxn id="5" idx="6"/>
              <a:endCxn id="8" idx="2"/>
            </p:cNvCxnSpPr>
            <p:nvPr/>
          </p:nvCxnSpPr>
          <p:spPr>
            <a:xfrm>
              <a:off x="7936310"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8" idx="6"/>
              <a:endCxn id="14" idx="2"/>
            </p:cNvCxnSpPr>
            <p:nvPr/>
          </p:nvCxnSpPr>
          <p:spPr>
            <a:xfrm>
              <a:off x="9010736"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4" idx="6"/>
              <a:endCxn id="17" idx="2"/>
            </p:cNvCxnSpPr>
            <p:nvPr/>
          </p:nvCxnSpPr>
          <p:spPr>
            <a:xfrm>
              <a:off x="10085162"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8" idx="5"/>
              <a:endCxn id="15" idx="1"/>
            </p:cNvCxnSpPr>
            <p:nvPr/>
          </p:nvCxnSpPr>
          <p:spPr>
            <a:xfrm>
              <a:off x="8955308"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4" idx="5"/>
              <a:endCxn id="18" idx="1"/>
            </p:cNvCxnSpPr>
            <p:nvPr/>
          </p:nvCxnSpPr>
          <p:spPr>
            <a:xfrm>
              <a:off x="10029734"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9" idx="6"/>
              <a:endCxn id="15" idx="2"/>
            </p:cNvCxnSpPr>
            <p:nvPr/>
          </p:nvCxnSpPr>
          <p:spPr>
            <a:xfrm>
              <a:off x="9010736"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5" idx="6"/>
              <a:endCxn id="18" idx="2"/>
            </p:cNvCxnSpPr>
            <p:nvPr/>
          </p:nvCxnSpPr>
          <p:spPr>
            <a:xfrm>
              <a:off x="10085162"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6"/>
              <a:endCxn id="16" idx="2"/>
            </p:cNvCxnSpPr>
            <p:nvPr/>
          </p:nvCxnSpPr>
          <p:spPr>
            <a:xfrm>
              <a:off x="9010736" y="4273027"/>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6" idx="6"/>
              <a:endCxn id="19" idx="2"/>
            </p:cNvCxnSpPr>
            <p:nvPr/>
          </p:nvCxnSpPr>
          <p:spPr>
            <a:xfrm>
              <a:off x="10085162" y="4273027"/>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719192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7191927" y="4596089"/>
                  <a:ext cx="1164623" cy="646862"/>
                </a:xfrm>
                <a:prstGeom prst="rect">
                  <a:avLst/>
                </a:prstGeom>
                <a:blipFill>
                  <a:blip r:embed="rId2"/>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8422779" y="4596089"/>
                  <a:ext cx="753595"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8422779" y="4596089"/>
                  <a:ext cx="753595" cy="646862"/>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9383533"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9383533" y="4596089"/>
                  <a:ext cx="1164623" cy="64686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41777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+2</m:t>
                            </m:r>
                          </m:sub>
                        </m:sSub>
                      </m:oMath>
                    </m:oMathPara>
                  </a14:m>
                  <a:endParaRPr lang="en-US" sz="2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10417777" y="4596089"/>
                  <a:ext cx="1164623" cy="646862"/>
                </a:xfrm>
                <a:prstGeom prst="rect">
                  <a:avLst/>
                </a:prstGeom>
                <a:blipFill>
                  <a:blip r:embed="rId5"/>
                  <a:stretch>
                    <a:fillRect/>
                  </a:stretch>
                </a:blipFill>
                <a:ln w="19050">
                  <a:noFill/>
                </a:ln>
              </p:spPr>
              <p:txBody>
                <a:bodyPr/>
                <a:lstStyle/>
                <a:p>
                  <a:r>
                    <a:rPr lang="en-US">
                      <a:noFill/>
                    </a:rPr>
                    <a:t> </a:t>
                  </a:r>
                </a:p>
              </p:txBody>
            </p:sp>
          </mc:Fallback>
        </mc:AlternateContent>
      </p:grpSp>
    </p:spTree>
    <p:extLst>
      <p:ext uri="{BB962C8B-B14F-4D97-AF65-F5344CB8AC3E}">
        <p14:creationId xmlns:p14="http://schemas.microsoft.com/office/powerpoint/2010/main" val="2790256347"/>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4418D-76FD-DD45-4605-247F681E107A}"/>
              </a:ext>
            </a:extLst>
          </p:cNvPr>
          <p:cNvSpPr>
            <a:spLocks noGrp="1"/>
          </p:cNvSpPr>
          <p:nvPr>
            <p:ph type="title"/>
          </p:nvPr>
        </p:nvSpPr>
        <p:spPr/>
        <p:txBody>
          <a:bodyPr/>
          <a:lstStyle/>
          <a:p>
            <a:r>
              <a:rPr lang="en-US" dirty="0"/>
              <a:t>Solver 2: State-space Search</a:t>
            </a:r>
          </a:p>
        </p:txBody>
      </p:sp>
      <p:sp>
        <p:nvSpPr>
          <p:cNvPr id="3" name="Content Placeholder 2">
            <a:extLst>
              <a:ext uri="{FF2B5EF4-FFF2-40B4-BE49-F238E27FC236}">
                <a16:creationId xmlns:a16="http://schemas.microsoft.com/office/drawing/2014/main" id="{A4315901-D31A-4276-1110-5E6EEEEF7450}"/>
              </a:ext>
            </a:extLst>
          </p:cNvPr>
          <p:cNvSpPr>
            <a:spLocks noGrp="1"/>
          </p:cNvSpPr>
          <p:nvPr>
            <p:ph idx="1"/>
          </p:nvPr>
        </p:nvSpPr>
        <p:spPr>
          <a:xfrm>
            <a:off x="463553" y="1587380"/>
            <a:ext cx="6289672" cy="4648200"/>
          </a:xfrm>
        </p:spPr>
        <p:txBody>
          <a:bodyPr/>
          <a:lstStyle/>
          <a:p>
            <a:r>
              <a:rPr lang="en-US" sz="2400" i="1" dirty="0"/>
              <a:t>State</a:t>
            </a:r>
            <a:r>
              <a:rPr lang="en-US" sz="2400" dirty="0"/>
              <a:t>: a labelling of all candidates, and a set of constrained candidates</a:t>
            </a:r>
          </a:p>
          <a:p>
            <a:pPr lvl="1"/>
            <a:r>
              <a:rPr lang="en-US" sz="2000" dirty="0"/>
              <a:t>In a queue sorted by topology + geometric cost</a:t>
            </a:r>
          </a:p>
          <a:p>
            <a:r>
              <a:rPr lang="en-US" sz="2400" dirty="0"/>
              <a:t>If the popped state has conflicts:</a:t>
            </a:r>
          </a:p>
          <a:p>
            <a:pPr lvl="1"/>
            <a:endParaRPr lang="en-US" sz="2000" dirty="0"/>
          </a:p>
          <a:p>
            <a:endParaRPr lang="en-US" sz="2400" dirty="0"/>
          </a:p>
        </p:txBody>
      </p:sp>
      <p:sp>
        <p:nvSpPr>
          <p:cNvPr id="4" name="Slide Number Placeholder 3">
            <a:extLst>
              <a:ext uri="{FF2B5EF4-FFF2-40B4-BE49-F238E27FC236}">
                <a16:creationId xmlns:a16="http://schemas.microsoft.com/office/drawing/2014/main" id="{56AA0E8C-0097-B1D2-32DE-EBCD47348B55}"/>
              </a:ext>
            </a:extLst>
          </p:cNvPr>
          <p:cNvSpPr>
            <a:spLocks noGrp="1"/>
          </p:cNvSpPr>
          <p:nvPr>
            <p:ph type="sldNum" sz="quarter" idx="10"/>
          </p:nvPr>
        </p:nvSpPr>
        <p:spPr/>
        <p:txBody>
          <a:bodyPr/>
          <a:lstStyle/>
          <a:p>
            <a:fld id="{74FF9159-C67C-4C1B-88E3-1706C5186037}" type="slidenum">
              <a:rPr lang="en-US" smtClean="0"/>
              <a:t>38</a:t>
            </a:fld>
            <a:endParaRPr lang="en-US"/>
          </a:p>
        </p:txBody>
      </p:sp>
      <p:sp>
        <p:nvSpPr>
          <p:cNvPr id="33" name="Oval 32"/>
          <p:cNvSpPr/>
          <p:nvPr/>
        </p:nvSpPr>
        <p:spPr>
          <a:xfrm>
            <a:off x="7557820"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Oval 33"/>
          <p:cNvSpPr/>
          <p:nvPr/>
        </p:nvSpPr>
        <p:spPr>
          <a:xfrm>
            <a:off x="7557820"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Oval 34"/>
          <p:cNvSpPr/>
          <p:nvPr/>
        </p:nvSpPr>
        <p:spPr>
          <a:xfrm>
            <a:off x="7557820" y="4083782"/>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36" name="Oval 35"/>
          <p:cNvSpPr/>
          <p:nvPr/>
        </p:nvSpPr>
        <p:spPr>
          <a:xfrm>
            <a:off x="8632246"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7" name="Oval 36"/>
          <p:cNvSpPr/>
          <p:nvPr/>
        </p:nvSpPr>
        <p:spPr>
          <a:xfrm>
            <a:off x="8632246"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8" name="Oval 37"/>
          <p:cNvSpPr/>
          <p:nvPr/>
        </p:nvSpPr>
        <p:spPr>
          <a:xfrm>
            <a:off x="8632246"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cxnSp>
        <p:nvCxnSpPr>
          <p:cNvPr id="39" name="Straight Connector 38"/>
          <p:cNvCxnSpPr>
            <a:stCxn id="33" idx="5"/>
            <a:endCxn id="37" idx="1"/>
          </p:cNvCxnSpPr>
          <p:nvPr/>
        </p:nvCxnSpPr>
        <p:spPr>
          <a:xfrm>
            <a:off x="7880882"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4" idx="6"/>
            <a:endCxn id="37" idx="2"/>
          </p:cNvCxnSpPr>
          <p:nvPr/>
        </p:nvCxnSpPr>
        <p:spPr>
          <a:xfrm>
            <a:off x="7936310"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5" idx="6"/>
            <a:endCxn id="38" idx="2"/>
          </p:cNvCxnSpPr>
          <p:nvPr/>
        </p:nvCxnSpPr>
        <p:spPr>
          <a:xfrm>
            <a:off x="7936310" y="4273027"/>
            <a:ext cx="6959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9706672"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3" name="Oval 42"/>
          <p:cNvSpPr/>
          <p:nvPr/>
        </p:nvSpPr>
        <p:spPr>
          <a:xfrm>
            <a:off x="9706672"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4" name="Oval 43"/>
          <p:cNvSpPr/>
          <p:nvPr/>
        </p:nvSpPr>
        <p:spPr>
          <a:xfrm>
            <a:off x="9706672"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5" name="Oval 44"/>
          <p:cNvSpPr/>
          <p:nvPr/>
        </p:nvSpPr>
        <p:spPr>
          <a:xfrm>
            <a:off x="10781099"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6" name="Oval 45"/>
          <p:cNvSpPr/>
          <p:nvPr/>
        </p:nvSpPr>
        <p:spPr>
          <a:xfrm>
            <a:off x="10781099"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7" name="Oval 46"/>
          <p:cNvSpPr/>
          <p:nvPr/>
        </p:nvSpPr>
        <p:spPr>
          <a:xfrm>
            <a:off x="10781099"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cxnSp>
        <p:nvCxnSpPr>
          <p:cNvPr id="48" name="Straight Connector 47"/>
          <p:cNvCxnSpPr>
            <a:stCxn id="33" idx="6"/>
            <a:endCxn id="36" idx="2"/>
          </p:cNvCxnSpPr>
          <p:nvPr/>
        </p:nvCxnSpPr>
        <p:spPr>
          <a:xfrm>
            <a:off x="7936310"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6" idx="6"/>
            <a:endCxn id="42" idx="2"/>
          </p:cNvCxnSpPr>
          <p:nvPr/>
        </p:nvCxnSpPr>
        <p:spPr>
          <a:xfrm>
            <a:off x="9010736"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2" idx="6"/>
            <a:endCxn id="45" idx="2"/>
          </p:cNvCxnSpPr>
          <p:nvPr/>
        </p:nvCxnSpPr>
        <p:spPr>
          <a:xfrm>
            <a:off x="10085162"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5"/>
            <a:endCxn id="43" idx="1"/>
          </p:cNvCxnSpPr>
          <p:nvPr/>
        </p:nvCxnSpPr>
        <p:spPr>
          <a:xfrm>
            <a:off x="8955308"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2" idx="5"/>
            <a:endCxn id="46" idx="1"/>
          </p:cNvCxnSpPr>
          <p:nvPr/>
        </p:nvCxnSpPr>
        <p:spPr>
          <a:xfrm>
            <a:off x="10029734" y="2990553"/>
            <a:ext cx="806793" cy="4405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7" idx="6"/>
            <a:endCxn id="43" idx="2"/>
          </p:cNvCxnSpPr>
          <p:nvPr/>
        </p:nvCxnSpPr>
        <p:spPr>
          <a:xfrm>
            <a:off x="9010736" y="3564881"/>
            <a:ext cx="6959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3" idx="6"/>
            <a:endCxn id="46" idx="2"/>
          </p:cNvCxnSpPr>
          <p:nvPr/>
        </p:nvCxnSpPr>
        <p:spPr>
          <a:xfrm>
            <a:off x="10085162"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38" idx="6"/>
            <a:endCxn id="44" idx="2"/>
          </p:cNvCxnSpPr>
          <p:nvPr/>
        </p:nvCxnSpPr>
        <p:spPr>
          <a:xfrm>
            <a:off x="9010736" y="4273027"/>
            <a:ext cx="6959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4" idx="6"/>
            <a:endCxn id="47" idx="2"/>
          </p:cNvCxnSpPr>
          <p:nvPr/>
        </p:nvCxnSpPr>
        <p:spPr>
          <a:xfrm>
            <a:off x="10085162" y="4273027"/>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p:cNvSpPr txBox="1"/>
              <p:nvPr/>
            </p:nvSpPr>
            <p:spPr>
              <a:xfrm>
                <a:off x="719192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7191927" y="4596089"/>
                <a:ext cx="1164623" cy="646862"/>
              </a:xfrm>
              <a:prstGeom prst="rect">
                <a:avLst/>
              </a:prstGeom>
              <a:blipFill>
                <a:blip r:embed="rId2"/>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8422779" y="4596089"/>
                <a:ext cx="753595"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58" name="TextBox 57"/>
              <p:cNvSpPr txBox="1">
                <a:spLocks noRot="1" noChangeAspect="1" noMove="1" noResize="1" noEditPoints="1" noAdjustHandles="1" noChangeArrowheads="1" noChangeShapeType="1" noTextEdit="1"/>
              </p:cNvSpPr>
              <p:nvPr/>
            </p:nvSpPr>
            <p:spPr>
              <a:xfrm>
                <a:off x="8422779" y="4596089"/>
                <a:ext cx="753595" cy="646862"/>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9383533"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9383533" y="4596089"/>
                <a:ext cx="1164623" cy="64686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041777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+2</m:t>
                          </m:r>
                        </m:sub>
                      </m:sSub>
                    </m:oMath>
                  </m:oMathPara>
                </a14:m>
                <a:endParaRPr lang="en-US" sz="2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10417777" y="4596089"/>
                <a:ext cx="1164623" cy="646862"/>
              </a:xfrm>
              <a:prstGeom prst="rect">
                <a:avLst/>
              </a:prstGeom>
              <a:blipFill>
                <a:blip r:embed="rId5"/>
                <a:stretch>
                  <a:fillRect/>
                </a:stretch>
              </a:blipFill>
              <a:ln w="19050">
                <a:noFill/>
              </a:ln>
            </p:spPr>
            <p:txBody>
              <a:bodyPr/>
              <a:lstStyle/>
              <a:p>
                <a:r>
                  <a:rPr lang="en-US">
                    <a:noFill/>
                  </a:rPr>
                  <a:t> </a:t>
                </a:r>
              </a:p>
            </p:txBody>
          </p:sp>
        </mc:Fallback>
      </mc:AlternateContent>
    </p:spTree>
    <p:extLst>
      <p:ext uri="{BB962C8B-B14F-4D97-AF65-F5344CB8AC3E}">
        <p14:creationId xmlns:p14="http://schemas.microsoft.com/office/powerpoint/2010/main" val="3546797886"/>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4418D-76FD-DD45-4605-247F681E107A}"/>
              </a:ext>
            </a:extLst>
          </p:cNvPr>
          <p:cNvSpPr>
            <a:spLocks noGrp="1"/>
          </p:cNvSpPr>
          <p:nvPr>
            <p:ph type="title"/>
          </p:nvPr>
        </p:nvSpPr>
        <p:spPr/>
        <p:txBody>
          <a:bodyPr/>
          <a:lstStyle/>
          <a:p>
            <a:r>
              <a:rPr lang="en-US" dirty="0"/>
              <a:t>Solver 2: State-space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315901-D31A-4276-1110-5E6EEEEF7450}"/>
                  </a:ext>
                </a:extLst>
              </p:cNvPr>
              <p:cNvSpPr>
                <a:spLocks noGrp="1"/>
              </p:cNvSpPr>
              <p:nvPr>
                <p:ph idx="1"/>
              </p:nvPr>
            </p:nvSpPr>
            <p:spPr>
              <a:xfrm>
                <a:off x="463553" y="1587380"/>
                <a:ext cx="6289672" cy="4648200"/>
              </a:xfrm>
            </p:spPr>
            <p:txBody>
              <a:bodyPr/>
              <a:lstStyle/>
              <a:p>
                <a:r>
                  <a:rPr lang="en-US" sz="2400" i="1" dirty="0"/>
                  <a:t>State</a:t>
                </a:r>
                <a:r>
                  <a:rPr lang="en-US" sz="2400" dirty="0"/>
                  <a:t>: a labelling of all candidates, and a set of constrained candidates</a:t>
                </a:r>
              </a:p>
              <a:p>
                <a:pPr lvl="1"/>
                <a:r>
                  <a:rPr lang="en-US" sz="2000" dirty="0"/>
                  <a:t>In a queue sorted by topology + geometric cost</a:t>
                </a:r>
              </a:p>
              <a:p>
                <a:r>
                  <a:rPr lang="en-US" sz="2400" dirty="0"/>
                  <a:t>If the popped state has conflicts:</a:t>
                </a:r>
              </a:p>
              <a:p>
                <a:pPr lvl="1"/>
                <a:r>
                  <a:rPr lang="en-US" sz="2000" dirty="0"/>
                  <a:t>Pick a conflict </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a14:m>
                <a:endParaRPr lang="en-US" sz="2000" dirty="0"/>
              </a:p>
              <a:p>
                <a:pPr lvl="1"/>
                <a:r>
                  <a:rPr lang="en-US" dirty="0"/>
                  <a:t>Create 2 new states by either constraining </a:t>
                </a:r>
                <a14:m>
                  <m:oMath xmlns:m="http://schemas.openxmlformats.org/officeDocument/2006/math">
                    <m:r>
                      <a:rPr lang="en-US" i="1">
                        <a:latin typeface="Cambria Math" panose="02040503050406030204" pitchFamily="18" charset="0"/>
                      </a:rPr>
                      <m:t>𝑥</m:t>
                    </m:r>
                  </m:oMath>
                </a14:m>
                <a:r>
                  <a:rPr lang="en-US" dirty="0"/>
                  <a:t>’s label to be 0 or </a:t>
                </a:r>
                <a14:m>
                  <m:oMath xmlns:m="http://schemas.openxmlformats.org/officeDocument/2006/math">
                    <m:r>
                      <a:rPr lang="en-US" b="0" i="1" smtClean="0">
                        <a:latin typeface="Cambria Math" panose="02040503050406030204" pitchFamily="18" charset="0"/>
                      </a:rPr>
                      <m:t>𝑦</m:t>
                    </m:r>
                  </m:oMath>
                </a14:m>
                <a:r>
                  <a:rPr lang="en-US" dirty="0"/>
                  <a:t>’s label to be 1</a:t>
                </a:r>
              </a:p>
              <a:p>
                <a:pPr lvl="1"/>
                <a:endParaRPr lang="en-US" sz="2000" dirty="0"/>
              </a:p>
              <a:p>
                <a:pPr lvl="1"/>
                <a:endParaRPr lang="en-US" sz="2000" dirty="0"/>
              </a:p>
              <a:p>
                <a:endParaRPr lang="en-US" sz="2400" dirty="0"/>
              </a:p>
            </p:txBody>
          </p:sp>
        </mc:Choice>
        <mc:Fallback xmlns="">
          <p:sp>
            <p:nvSpPr>
              <p:cNvPr id="3" name="Content Placeholder 2">
                <a:extLst>
                  <a:ext uri="{FF2B5EF4-FFF2-40B4-BE49-F238E27FC236}">
                    <a16:creationId xmlns:a16="http://schemas.microsoft.com/office/drawing/2014/main" id="{A4315901-D31A-4276-1110-5E6EEEEF7450}"/>
                  </a:ext>
                </a:extLst>
              </p:cNvPr>
              <p:cNvSpPr>
                <a:spLocks noGrp="1" noRot="1" noChangeAspect="1" noMove="1" noResize="1" noEditPoints="1" noAdjustHandles="1" noChangeArrowheads="1" noChangeShapeType="1" noTextEdit="1"/>
              </p:cNvSpPr>
              <p:nvPr>
                <p:ph idx="1"/>
              </p:nvPr>
            </p:nvSpPr>
            <p:spPr>
              <a:xfrm>
                <a:off x="463553" y="1587380"/>
                <a:ext cx="6289672" cy="4648200"/>
              </a:xfrm>
              <a:blipFill>
                <a:blip r:embed="rId2"/>
                <a:stretch>
                  <a:fillRect l="-1841" t="-1442" r="-20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6AA0E8C-0097-B1D2-32DE-EBCD47348B55}"/>
              </a:ext>
            </a:extLst>
          </p:cNvPr>
          <p:cNvSpPr>
            <a:spLocks noGrp="1"/>
          </p:cNvSpPr>
          <p:nvPr>
            <p:ph type="sldNum" sz="quarter" idx="10"/>
          </p:nvPr>
        </p:nvSpPr>
        <p:spPr/>
        <p:txBody>
          <a:bodyPr/>
          <a:lstStyle/>
          <a:p>
            <a:fld id="{74FF9159-C67C-4C1B-88E3-1706C5186037}" type="slidenum">
              <a:rPr lang="en-US" smtClean="0"/>
              <a:t>39</a:t>
            </a:fld>
            <a:endParaRPr lang="en-US"/>
          </a:p>
        </p:txBody>
      </p:sp>
      <p:sp>
        <p:nvSpPr>
          <p:cNvPr id="33" name="Oval 32"/>
          <p:cNvSpPr/>
          <p:nvPr/>
        </p:nvSpPr>
        <p:spPr>
          <a:xfrm>
            <a:off x="7557820"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Oval 33"/>
          <p:cNvSpPr/>
          <p:nvPr/>
        </p:nvSpPr>
        <p:spPr>
          <a:xfrm>
            <a:off x="7557820"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Oval 34"/>
          <p:cNvSpPr/>
          <p:nvPr/>
        </p:nvSpPr>
        <p:spPr>
          <a:xfrm>
            <a:off x="7557820" y="4083782"/>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36" name="Oval 35"/>
          <p:cNvSpPr/>
          <p:nvPr/>
        </p:nvSpPr>
        <p:spPr>
          <a:xfrm>
            <a:off x="8632246"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7" name="Oval 36"/>
          <p:cNvSpPr/>
          <p:nvPr/>
        </p:nvSpPr>
        <p:spPr>
          <a:xfrm>
            <a:off x="8632246"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8" name="Oval 37"/>
          <p:cNvSpPr/>
          <p:nvPr/>
        </p:nvSpPr>
        <p:spPr>
          <a:xfrm>
            <a:off x="8632246"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cxnSp>
        <p:nvCxnSpPr>
          <p:cNvPr id="39" name="Straight Connector 38"/>
          <p:cNvCxnSpPr>
            <a:stCxn id="33" idx="5"/>
            <a:endCxn id="37" idx="1"/>
          </p:cNvCxnSpPr>
          <p:nvPr/>
        </p:nvCxnSpPr>
        <p:spPr>
          <a:xfrm>
            <a:off x="7880882"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4" idx="6"/>
            <a:endCxn id="37" idx="2"/>
          </p:cNvCxnSpPr>
          <p:nvPr/>
        </p:nvCxnSpPr>
        <p:spPr>
          <a:xfrm>
            <a:off x="7936310"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5" idx="6"/>
            <a:endCxn id="38" idx="2"/>
          </p:cNvCxnSpPr>
          <p:nvPr/>
        </p:nvCxnSpPr>
        <p:spPr>
          <a:xfrm>
            <a:off x="7936310" y="4273027"/>
            <a:ext cx="6959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9706672"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3" name="Oval 42"/>
          <p:cNvSpPr/>
          <p:nvPr/>
        </p:nvSpPr>
        <p:spPr>
          <a:xfrm>
            <a:off x="9706672"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4" name="Oval 43"/>
          <p:cNvSpPr/>
          <p:nvPr/>
        </p:nvSpPr>
        <p:spPr>
          <a:xfrm>
            <a:off x="9706672"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5" name="Oval 44"/>
          <p:cNvSpPr/>
          <p:nvPr/>
        </p:nvSpPr>
        <p:spPr>
          <a:xfrm>
            <a:off x="10781099"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6" name="Oval 45"/>
          <p:cNvSpPr/>
          <p:nvPr/>
        </p:nvSpPr>
        <p:spPr>
          <a:xfrm>
            <a:off x="10781099"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7" name="Oval 46"/>
          <p:cNvSpPr/>
          <p:nvPr/>
        </p:nvSpPr>
        <p:spPr>
          <a:xfrm>
            <a:off x="10781099"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cxnSp>
        <p:nvCxnSpPr>
          <p:cNvPr id="48" name="Straight Connector 47"/>
          <p:cNvCxnSpPr>
            <a:stCxn id="33" idx="6"/>
            <a:endCxn id="36" idx="2"/>
          </p:cNvCxnSpPr>
          <p:nvPr/>
        </p:nvCxnSpPr>
        <p:spPr>
          <a:xfrm>
            <a:off x="7936310"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6" idx="6"/>
            <a:endCxn id="42" idx="2"/>
          </p:cNvCxnSpPr>
          <p:nvPr/>
        </p:nvCxnSpPr>
        <p:spPr>
          <a:xfrm>
            <a:off x="9010736"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2" idx="6"/>
            <a:endCxn id="45" idx="2"/>
          </p:cNvCxnSpPr>
          <p:nvPr/>
        </p:nvCxnSpPr>
        <p:spPr>
          <a:xfrm>
            <a:off x="10085162"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5"/>
            <a:endCxn id="43" idx="1"/>
          </p:cNvCxnSpPr>
          <p:nvPr/>
        </p:nvCxnSpPr>
        <p:spPr>
          <a:xfrm>
            <a:off x="8955308"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2" idx="5"/>
            <a:endCxn id="46" idx="1"/>
          </p:cNvCxnSpPr>
          <p:nvPr/>
        </p:nvCxnSpPr>
        <p:spPr>
          <a:xfrm>
            <a:off x="10029734" y="2990553"/>
            <a:ext cx="806793" cy="4405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7" idx="6"/>
            <a:endCxn id="43" idx="2"/>
          </p:cNvCxnSpPr>
          <p:nvPr/>
        </p:nvCxnSpPr>
        <p:spPr>
          <a:xfrm>
            <a:off x="9010736" y="3564881"/>
            <a:ext cx="695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3" idx="6"/>
            <a:endCxn id="46" idx="2"/>
          </p:cNvCxnSpPr>
          <p:nvPr/>
        </p:nvCxnSpPr>
        <p:spPr>
          <a:xfrm>
            <a:off x="10085162"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38" idx="6"/>
            <a:endCxn id="44" idx="2"/>
          </p:cNvCxnSpPr>
          <p:nvPr/>
        </p:nvCxnSpPr>
        <p:spPr>
          <a:xfrm>
            <a:off x="9010736" y="4273027"/>
            <a:ext cx="6959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4" idx="6"/>
            <a:endCxn id="47" idx="2"/>
          </p:cNvCxnSpPr>
          <p:nvPr/>
        </p:nvCxnSpPr>
        <p:spPr>
          <a:xfrm>
            <a:off x="10085162" y="4273027"/>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p:cNvSpPr txBox="1"/>
              <p:nvPr/>
            </p:nvSpPr>
            <p:spPr>
              <a:xfrm>
                <a:off x="719192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7191927" y="4596089"/>
                <a:ext cx="1164623" cy="646862"/>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8422779" y="4596089"/>
                <a:ext cx="753595"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58" name="TextBox 57"/>
              <p:cNvSpPr txBox="1">
                <a:spLocks noRot="1" noChangeAspect="1" noMove="1" noResize="1" noEditPoints="1" noAdjustHandles="1" noChangeArrowheads="1" noChangeShapeType="1" noTextEdit="1"/>
              </p:cNvSpPr>
              <p:nvPr/>
            </p:nvSpPr>
            <p:spPr>
              <a:xfrm>
                <a:off x="8422779" y="4596089"/>
                <a:ext cx="753595" cy="64686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9383533"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9383533" y="4596089"/>
                <a:ext cx="1164623" cy="646862"/>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041777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+2</m:t>
                          </m:r>
                        </m:sub>
                      </m:sSub>
                    </m:oMath>
                  </m:oMathPara>
                </a14:m>
                <a:endParaRPr lang="en-US" sz="2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10417777" y="4596089"/>
                <a:ext cx="1164623" cy="646862"/>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8356550" y="3560848"/>
                <a:ext cx="4263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p>
            </p:txBody>
          </p:sp>
        </mc:Choice>
        <mc:Fallback xmlns="">
          <p:sp>
            <p:nvSpPr>
              <p:cNvPr id="61" name="TextBox 60"/>
              <p:cNvSpPr txBox="1">
                <a:spLocks noRot="1" noChangeAspect="1" noMove="1" noResize="1" noEditPoints="1" noAdjustHandles="1" noChangeArrowheads="1" noChangeShapeType="1" noTextEdit="1"/>
              </p:cNvSpPr>
              <p:nvPr/>
            </p:nvSpPr>
            <p:spPr>
              <a:xfrm>
                <a:off x="8356550" y="3560848"/>
                <a:ext cx="426399"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9944813" y="3542973"/>
                <a:ext cx="4303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9944813" y="3542973"/>
                <a:ext cx="430374" cy="461665"/>
              </a:xfrm>
              <a:prstGeom prst="rect">
                <a:avLst/>
              </a:prstGeom>
              <a:blipFill>
                <a:blip r:embed="rId8"/>
                <a:stretch>
                  <a:fillRect b="-10526"/>
                </a:stretch>
              </a:blipFill>
            </p:spPr>
            <p:txBody>
              <a:bodyPr/>
              <a:lstStyle/>
              <a:p>
                <a:r>
                  <a:rPr lang="en-US">
                    <a:noFill/>
                  </a:rPr>
                  <a:t> </a:t>
                </a:r>
              </a:p>
            </p:txBody>
          </p:sp>
        </mc:Fallback>
      </mc:AlternateContent>
    </p:spTree>
    <p:extLst>
      <p:ext uri="{BB962C8B-B14F-4D97-AF65-F5344CB8AC3E}">
        <p14:creationId xmlns:p14="http://schemas.microsoft.com/office/powerpoint/2010/main" val="1495726474"/>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10D81-553E-D3C6-2088-27C83999B921}"/>
              </a:ext>
            </a:extLst>
          </p:cNvPr>
          <p:cNvSpPr>
            <a:spLocks noGrp="1"/>
          </p:cNvSpPr>
          <p:nvPr>
            <p:ph type="title"/>
          </p:nvPr>
        </p:nvSpPr>
        <p:spPr/>
        <p:txBody>
          <a:bodyPr/>
          <a:lstStyle/>
          <a:p>
            <a:r>
              <a:rPr lang="en-US" dirty="0"/>
              <a:t>Nested Shapes</a:t>
            </a:r>
          </a:p>
        </p:txBody>
      </p:sp>
      <p:sp>
        <p:nvSpPr>
          <p:cNvPr id="3" name="Content Placeholder 2">
            <a:extLst>
              <a:ext uri="{FF2B5EF4-FFF2-40B4-BE49-F238E27FC236}">
                <a16:creationId xmlns:a16="http://schemas.microsoft.com/office/drawing/2014/main" id="{9412DE8C-6FB5-A963-4761-17DA2282B9A6}"/>
              </a:ext>
            </a:extLst>
          </p:cNvPr>
          <p:cNvSpPr>
            <a:spLocks noGrp="1"/>
          </p:cNvSpPr>
          <p:nvPr>
            <p:ph idx="1"/>
          </p:nvPr>
        </p:nvSpPr>
        <p:spPr/>
        <p:txBody>
          <a:bodyPr/>
          <a:lstStyle/>
          <a:p>
            <a:r>
              <a:rPr lang="en-US" dirty="0"/>
              <a:t>Multi-layered structures</a:t>
            </a:r>
          </a:p>
          <a:p>
            <a:pPr lvl="1"/>
            <a:endParaRPr lang="en-US" dirty="0"/>
          </a:p>
        </p:txBody>
      </p:sp>
      <p:sp>
        <p:nvSpPr>
          <p:cNvPr id="4" name="Slide Number Placeholder 3">
            <a:extLst>
              <a:ext uri="{FF2B5EF4-FFF2-40B4-BE49-F238E27FC236}">
                <a16:creationId xmlns:a16="http://schemas.microsoft.com/office/drawing/2014/main" id="{F06652E5-D984-D196-DFB4-E2A2339F1159}"/>
              </a:ext>
            </a:extLst>
          </p:cNvPr>
          <p:cNvSpPr>
            <a:spLocks noGrp="1"/>
          </p:cNvSpPr>
          <p:nvPr>
            <p:ph type="sldNum" sz="quarter" idx="10"/>
          </p:nvPr>
        </p:nvSpPr>
        <p:spPr/>
        <p:txBody>
          <a:bodyPr/>
          <a:lstStyle/>
          <a:p>
            <a:fld id="{74FF9159-C67C-4C1B-88E3-1706C5186037}" type="slidenum">
              <a:rPr lang="en-US" smtClean="0"/>
              <a:t>4</a:t>
            </a:fld>
            <a:endParaRPr lang="en-US"/>
          </a:p>
        </p:txBody>
      </p:sp>
      <p:pic>
        <p:nvPicPr>
          <p:cNvPr id="43" name="Picture 42">
            <a:extLst>
              <a:ext uri="{FF2B5EF4-FFF2-40B4-BE49-F238E27FC236}">
                <a16:creationId xmlns:a16="http://schemas.microsoft.com/office/drawing/2014/main" id="{10BBE0A7-493D-5700-7657-CA8C04D46EF2}"/>
              </a:ext>
            </a:extLst>
          </p:cNvPr>
          <p:cNvPicPr>
            <a:picLocks noChangeAspect="1"/>
          </p:cNvPicPr>
          <p:nvPr/>
        </p:nvPicPr>
        <p:blipFill>
          <a:blip r:embed="rId3"/>
          <a:stretch>
            <a:fillRect/>
          </a:stretch>
        </p:blipFill>
        <p:spPr>
          <a:xfrm rot="5400000">
            <a:off x="1562322" y="3274590"/>
            <a:ext cx="2877805" cy="2221753"/>
          </a:xfrm>
          <a:prstGeom prst="rect">
            <a:avLst/>
          </a:prstGeom>
        </p:spPr>
      </p:pic>
      <p:pic>
        <p:nvPicPr>
          <p:cNvPr id="44" name="Picture 43">
            <a:extLst>
              <a:ext uri="{FF2B5EF4-FFF2-40B4-BE49-F238E27FC236}">
                <a16:creationId xmlns:a16="http://schemas.microsoft.com/office/drawing/2014/main" id="{2F0A1211-EC8D-C468-7DFF-D4D7383A09F0}"/>
              </a:ext>
            </a:extLst>
          </p:cNvPr>
          <p:cNvPicPr>
            <a:picLocks noChangeAspect="1"/>
          </p:cNvPicPr>
          <p:nvPr/>
        </p:nvPicPr>
        <p:blipFill rotWithShape="1">
          <a:blip r:embed="rId4"/>
          <a:srcRect l="1324"/>
          <a:stretch/>
        </p:blipFill>
        <p:spPr>
          <a:xfrm rot="5400000">
            <a:off x="4948294" y="3240206"/>
            <a:ext cx="2877805" cy="2376121"/>
          </a:xfrm>
          <a:prstGeom prst="rect">
            <a:avLst/>
          </a:prstGeom>
        </p:spPr>
      </p:pic>
      <p:pic>
        <p:nvPicPr>
          <p:cNvPr id="45" name="Picture 44">
            <a:extLst>
              <a:ext uri="{FF2B5EF4-FFF2-40B4-BE49-F238E27FC236}">
                <a16:creationId xmlns:a16="http://schemas.microsoft.com/office/drawing/2014/main" id="{84060AA2-66F5-56B2-E22C-CE183DDD6C68}"/>
              </a:ext>
            </a:extLst>
          </p:cNvPr>
          <p:cNvPicPr>
            <a:picLocks noChangeAspect="1"/>
          </p:cNvPicPr>
          <p:nvPr/>
        </p:nvPicPr>
        <p:blipFill rotWithShape="1">
          <a:blip r:embed="rId5"/>
          <a:srcRect l="1324" t="231"/>
          <a:stretch/>
        </p:blipFill>
        <p:spPr>
          <a:xfrm rot="5400000">
            <a:off x="8404482" y="3240212"/>
            <a:ext cx="2877803" cy="2376120"/>
          </a:xfrm>
          <a:prstGeom prst="rect">
            <a:avLst/>
          </a:prstGeom>
        </p:spPr>
      </p:pic>
      <p:sp>
        <p:nvSpPr>
          <p:cNvPr id="49" name="Oval 48">
            <a:extLst>
              <a:ext uri="{FF2B5EF4-FFF2-40B4-BE49-F238E27FC236}">
                <a16:creationId xmlns:a16="http://schemas.microsoft.com/office/drawing/2014/main" id="{1FE8CC8D-DE63-A06B-56AA-3AE30C70278D}"/>
              </a:ext>
            </a:extLst>
          </p:cNvPr>
          <p:cNvSpPr/>
          <p:nvPr/>
        </p:nvSpPr>
        <p:spPr>
          <a:xfrm>
            <a:off x="1238161" y="2883155"/>
            <a:ext cx="860098" cy="86009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5055634-BEF1-F080-7550-DC64177A207B}"/>
              </a:ext>
            </a:extLst>
          </p:cNvPr>
          <p:cNvSpPr/>
          <p:nvPr/>
        </p:nvSpPr>
        <p:spPr>
          <a:xfrm>
            <a:off x="1399321" y="3044315"/>
            <a:ext cx="546538" cy="5465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60EF146-22AD-1F27-A885-39DD5B03ABB0}"/>
              </a:ext>
            </a:extLst>
          </p:cNvPr>
          <p:cNvSpPr/>
          <p:nvPr/>
        </p:nvSpPr>
        <p:spPr>
          <a:xfrm>
            <a:off x="1541209" y="3186203"/>
            <a:ext cx="252249" cy="252249"/>
          </a:xfrm>
          <a:prstGeom prst="ellipse">
            <a:avLst/>
          </a:prstGeom>
          <a:solidFill>
            <a:schemeClr val="accent5">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0B6C5F-0A06-A26A-9634-62266F384B12}"/>
              </a:ext>
            </a:extLst>
          </p:cNvPr>
          <p:cNvSpPr/>
          <p:nvPr/>
        </p:nvSpPr>
        <p:spPr>
          <a:xfrm>
            <a:off x="4470270" y="2883155"/>
            <a:ext cx="860098" cy="86009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3798E9F-F20C-FB33-CB32-7A55E5EA2FCB}"/>
              </a:ext>
            </a:extLst>
          </p:cNvPr>
          <p:cNvSpPr/>
          <p:nvPr/>
        </p:nvSpPr>
        <p:spPr>
          <a:xfrm>
            <a:off x="4631430" y="3044315"/>
            <a:ext cx="546538" cy="546538"/>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A9B7FB7-E930-1238-1C09-A24497FDF93E}"/>
              </a:ext>
            </a:extLst>
          </p:cNvPr>
          <p:cNvSpPr/>
          <p:nvPr/>
        </p:nvSpPr>
        <p:spPr>
          <a:xfrm>
            <a:off x="4773318" y="3186203"/>
            <a:ext cx="252249" cy="252249"/>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A82524E-7211-ADE9-1FA1-F7287232A155}"/>
              </a:ext>
            </a:extLst>
          </p:cNvPr>
          <p:cNvSpPr/>
          <p:nvPr/>
        </p:nvSpPr>
        <p:spPr>
          <a:xfrm>
            <a:off x="7869694" y="2883155"/>
            <a:ext cx="860098" cy="860098"/>
          </a:xfrm>
          <a:prstGeom prst="ellipse">
            <a:avLst/>
          </a:prstGeom>
          <a:solidFill>
            <a:srgbClr val="9EE09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32D8B42-9C55-9095-1A53-886E02158B84}"/>
              </a:ext>
            </a:extLst>
          </p:cNvPr>
          <p:cNvSpPr/>
          <p:nvPr/>
        </p:nvSpPr>
        <p:spPr>
          <a:xfrm>
            <a:off x="8030854" y="3044315"/>
            <a:ext cx="546538" cy="5465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14C4C4D-914B-7D21-488E-4BB0EDB82109}"/>
              </a:ext>
            </a:extLst>
          </p:cNvPr>
          <p:cNvSpPr/>
          <p:nvPr/>
        </p:nvSpPr>
        <p:spPr>
          <a:xfrm>
            <a:off x="8172742" y="3186203"/>
            <a:ext cx="252249" cy="252249"/>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513849AB-AE3E-5AC7-217F-777916ACF233}"/>
              </a:ext>
            </a:extLst>
          </p:cNvPr>
          <p:cNvSpPr txBox="1"/>
          <p:nvPr/>
        </p:nvSpPr>
        <p:spPr>
          <a:xfrm>
            <a:off x="1945859" y="5824687"/>
            <a:ext cx="2155270" cy="400110"/>
          </a:xfrm>
          <a:prstGeom prst="rect">
            <a:avLst/>
          </a:prstGeom>
          <a:noFill/>
        </p:spPr>
        <p:txBody>
          <a:bodyPr wrap="none" rtlCol="0">
            <a:spAutoFit/>
          </a:bodyPr>
          <a:lstStyle/>
          <a:p>
            <a:r>
              <a:rPr lang="en-US" sz="2000" dirty="0"/>
              <a:t>Cerebrospinal fluid</a:t>
            </a:r>
          </a:p>
        </p:txBody>
      </p:sp>
      <p:sp>
        <p:nvSpPr>
          <p:cNvPr id="59" name="TextBox 58">
            <a:extLst>
              <a:ext uri="{FF2B5EF4-FFF2-40B4-BE49-F238E27FC236}">
                <a16:creationId xmlns:a16="http://schemas.microsoft.com/office/drawing/2014/main" id="{028DA14D-DC32-D5EC-7150-9DEBC12E7474}"/>
              </a:ext>
            </a:extLst>
          </p:cNvPr>
          <p:cNvSpPr txBox="1"/>
          <p:nvPr/>
        </p:nvSpPr>
        <p:spPr>
          <a:xfrm>
            <a:off x="5583436" y="5824687"/>
            <a:ext cx="1586973" cy="400110"/>
          </a:xfrm>
          <a:prstGeom prst="rect">
            <a:avLst/>
          </a:prstGeom>
          <a:noFill/>
        </p:spPr>
        <p:txBody>
          <a:bodyPr wrap="none" rtlCol="0">
            <a:spAutoFit/>
          </a:bodyPr>
          <a:lstStyle/>
          <a:p>
            <a:r>
              <a:rPr lang="en-US" sz="2000" dirty="0"/>
              <a:t>White matter</a:t>
            </a:r>
          </a:p>
        </p:txBody>
      </p:sp>
      <p:sp>
        <p:nvSpPr>
          <p:cNvPr id="60" name="TextBox 59">
            <a:extLst>
              <a:ext uri="{FF2B5EF4-FFF2-40B4-BE49-F238E27FC236}">
                <a16:creationId xmlns:a16="http://schemas.microsoft.com/office/drawing/2014/main" id="{E7975C0A-C968-776B-74C8-E9A74F64191D}"/>
              </a:ext>
            </a:extLst>
          </p:cNvPr>
          <p:cNvSpPr txBox="1"/>
          <p:nvPr/>
        </p:nvSpPr>
        <p:spPr>
          <a:xfrm>
            <a:off x="9126456" y="5824687"/>
            <a:ext cx="1433854" cy="400110"/>
          </a:xfrm>
          <a:prstGeom prst="rect">
            <a:avLst/>
          </a:prstGeom>
          <a:noFill/>
        </p:spPr>
        <p:txBody>
          <a:bodyPr wrap="none" rtlCol="0">
            <a:spAutoFit/>
          </a:bodyPr>
          <a:lstStyle/>
          <a:p>
            <a:r>
              <a:rPr lang="en-US" sz="2000" dirty="0"/>
              <a:t>Gray matter</a:t>
            </a:r>
          </a:p>
        </p:txBody>
      </p:sp>
    </p:spTree>
    <p:extLst>
      <p:ext uri="{BB962C8B-B14F-4D97-AF65-F5344CB8AC3E}">
        <p14:creationId xmlns:p14="http://schemas.microsoft.com/office/powerpoint/2010/main" val="3153929285"/>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4418D-76FD-DD45-4605-247F681E107A}"/>
              </a:ext>
            </a:extLst>
          </p:cNvPr>
          <p:cNvSpPr>
            <a:spLocks noGrp="1"/>
          </p:cNvSpPr>
          <p:nvPr>
            <p:ph type="title"/>
          </p:nvPr>
        </p:nvSpPr>
        <p:spPr/>
        <p:txBody>
          <a:bodyPr/>
          <a:lstStyle/>
          <a:p>
            <a:r>
              <a:rPr lang="en-US" dirty="0"/>
              <a:t>Solver 2: State-space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315901-D31A-4276-1110-5E6EEEEF7450}"/>
                  </a:ext>
                </a:extLst>
              </p:cNvPr>
              <p:cNvSpPr>
                <a:spLocks noGrp="1"/>
              </p:cNvSpPr>
              <p:nvPr>
                <p:ph idx="1"/>
              </p:nvPr>
            </p:nvSpPr>
            <p:spPr>
              <a:xfrm>
                <a:off x="463553" y="1587380"/>
                <a:ext cx="6289672" cy="4648200"/>
              </a:xfrm>
            </p:spPr>
            <p:txBody>
              <a:bodyPr/>
              <a:lstStyle/>
              <a:p>
                <a:r>
                  <a:rPr lang="en-US" sz="2400" i="1" dirty="0"/>
                  <a:t>State</a:t>
                </a:r>
                <a:r>
                  <a:rPr lang="en-US" sz="2400" dirty="0"/>
                  <a:t>: a labelling of all candidates, and a set of constrained candidates</a:t>
                </a:r>
              </a:p>
              <a:p>
                <a:pPr lvl="1"/>
                <a:r>
                  <a:rPr lang="en-US" sz="2000" dirty="0"/>
                  <a:t>In a queue sorted by topology + geometric cost</a:t>
                </a:r>
              </a:p>
              <a:p>
                <a:r>
                  <a:rPr lang="en-US" sz="2400" dirty="0"/>
                  <a:t>If the popped state has conflicts:</a:t>
                </a:r>
              </a:p>
              <a:p>
                <a:pPr lvl="1"/>
                <a:r>
                  <a:rPr lang="en-US" sz="2000" dirty="0"/>
                  <a:t>Pick a conflict </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a14:m>
                <a:endParaRPr lang="en-US" sz="2000" dirty="0"/>
              </a:p>
              <a:p>
                <a:pPr lvl="1"/>
                <a:r>
                  <a:rPr lang="en-US" dirty="0"/>
                  <a:t>Create 2 new states by either constraining </a:t>
                </a:r>
                <a14:m>
                  <m:oMath xmlns:m="http://schemas.openxmlformats.org/officeDocument/2006/math">
                    <m:r>
                      <a:rPr lang="en-US" i="1">
                        <a:latin typeface="Cambria Math" panose="02040503050406030204" pitchFamily="18" charset="0"/>
                      </a:rPr>
                      <m:t>𝑥</m:t>
                    </m:r>
                  </m:oMath>
                </a14:m>
                <a:r>
                  <a:rPr lang="en-US" dirty="0"/>
                  <a:t>’s label to be 0 or </a:t>
                </a:r>
                <a14:m>
                  <m:oMath xmlns:m="http://schemas.openxmlformats.org/officeDocument/2006/math">
                    <m:r>
                      <a:rPr lang="en-US" i="1">
                        <a:latin typeface="Cambria Math" panose="02040503050406030204" pitchFamily="18" charset="0"/>
                      </a:rPr>
                      <m:t>𝑦</m:t>
                    </m:r>
                  </m:oMath>
                </a14:m>
                <a:r>
                  <a:rPr lang="en-US" dirty="0"/>
                  <a:t>’s label to be 1</a:t>
                </a:r>
              </a:p>
              <a:p>
                <a:pPr lvl="1"/>
                <a:endParaRPr lang="en-US" sz="2000" dirty="0"/>
              </a:p>
              <a:p>
                <a:endParaRPr lang="en-US" sz="2400" dirty="0"/>
              </a:p>
            </p:txBody>
          </p:sp>
        </mc:Choice>
        <mc:Fallback xmlns="">
          <p:sp>
            <p:nvSpPr>
              <p:cNvPr id="3" name="Content Placeholder 2">
                <a:extLst>
                  <a:ext uri="{FF2B5EF4-FFF2-40B4-BE49-F238E27FC236}">
                    <a16:creationId xmlns:a16="http://schemas.microsoft.com/office/drawing/2014/main" id="{A4315901-D31A-4276-1110-5E6EEEEF7450}"/>
                  </a:ext>
                </a:extLst>
              </p:cNvPr>
              <p:cNvSpPr>
                <a:spLocks noGrp="1" noRot="1" noChangeAspect="1" noMove="1" noResize="1" noEditPoints="1" noAdjustHandles="1" noChangeArrowheads="1" noChangeShapeType="1" noTextEdit="1"/>
              </p:cNvSpPr>
              <p:nvPr>
                <p:ph idx="1"/>
              </p:nvPr>
            </p:nvSpPr>
            <p:spPr>
              <a:xfrm>
                <a:off x="463553" y="1587380"/>
                <a:ext cx="6289672" cy="4648200"/>
              </a:xfrm>
              <a:blipFill>
                <a:blip r:embed="rId2"/>
                <a:stretch>
                  <a:fillRect l="-1841" t="-1442" r="-20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6AA0E8C-0097-B1D2-32DE-EBCD47348B55}"/>
              </a:ext>
            </a:extLst>
          </p:cNvPr>
          <p:cNvSpPr>
            <a:spLocks noGrp="1"/>
          </p:cNvSpPr>
          <p:nvPr>
            <p:ph type="sldNum" sz="quarter" idx="10"/>
          </p:nvPr>
        </p:nvSpPr>
        <p:spPr/>
        <p:txBody>
          <a:bodyPr/>
          <a:lstStyle/>
          <a:p>
            <a:fld id="{74FF9159-C67C-4C1B-88E3-1706C5186037}" type="slidenum">
              <a:rPr lang="en-US" smtClean="0"/>
              <a:t>40</a:t>
            </a:fld>
            <a:endParaRPr lang="en-US"/>
          </a:p>
        </p:txBody>
      </p:sp>
      <p:sp>
        <p:nvSpPr>
          <p:cNvPr id="33" name="Oval 32"/>
          <p:cNvSpPr/>
          <p:nvPr/>
        </p:nvSpPr>
        <p:spPr>
          <a:xfrm>
            <a:off x="7557820"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Oval 33"/>
          <p:cNvSpPr/>
          <p:nvPr/>
        </p:nvSpPr>
        <p:spPr>
          <a:xfrm>
            <a:off x="7557820"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Oval 34"/>
          <p:cNvSpPr/>
          <p:nvPr/>
        </p:nvSpPr>
        <p:spPr>
          <a:xfrm>
            <a:off x="7557820" y="4083782"/>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36" name="Oval 35"/>
          <p:cNvSpPr/>
          <p:nvPr/>
        </p:nvSpPr>
        <p:spPr>
          <a:xfrm>
            <a:off x="8632246" y="2667491"/>
            <a:ext cx="378490" cy="37849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p:cNvSpPr/>
          <p:nvPr/>
        </p:nvSpPr>
        <p:spPr>
          <a:xfrm>
            <a:off x="8632246" y="3375636"/>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a:t>
            </a:r>
          </a:p>
        </p:txBody>
      </p:sp>
      <p:sp>
        <p:nvSpPr>
          <p:cNvPr id="38" name="Oval 37"/>
          <p:cNvSpPr/>
          <p:nvPr/>
        </p:nvSpPr>
        <p:spPr>
          <a:xfrm>
            <a:off x="8632246" y="4083782"/>
            <a:ext cx="378490" cy="37849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9" name="Straight Connector 38"/>
          <p:cNvCxnSpPr>
            <a:stCxn id="33" idx="5"/>
            <a:endCxn id="37" idx="1"/>
          </p:cNvCxnSpPr>
          <p:nvPr/>
        </p:nvCxnSpPr>
        <p:spPr>
          <a:xfrm>
            <a:off x="7880882"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4" idx="6"/>
            <a:endCxn id="37" idx="2"/>
          </p:cNvCxnSpPr>
          <p:nvPr/>
        </p:nvCxnSpPr>
        <p:spPr>
          <a:xfrm>
            <a:off x="7936310"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5" idx="6"/>
            <a:endCxn id="38" idx="2"/>
          </p:cNvCxnSpPr>
          <p:nvPr/>
        </p:nvCxnSpPr>
        <p:spPr>
          <a:xfrm>
            <a:off x="7936310" y="4273027"/>
            <a:ext cx="6959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9706672"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3" name="Oval 42"/>
          <p:cNvSpPr/>
          <p:nvPr/>
        </p:nvSpPr>
        <p:spPr>
          <a:xfrm>
            <a:off x="9706672"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4" name="Oval 43"/>
          <p:cNvSpPr/>
          <p:nvPr/>
        </p:nvSpPr>
        <p:spPr>
          <a:xfrm>
            <a:off x="9706672"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5" name="Oval 44"/>
          <p:cNvSpPr/>
          <p:nvPr/>
        </p:nvSpPr>
        <p:spPr>
          <a:xfrm>
            <a:off x="10781099"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6" name="Oval 45"/>
          <p:cNvSpPr/>
          <p:nvPr/>
        </p:nvSpPr>
        <p:spPr>
          <a:xfrm>
            <a:off x="10781099"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7" name="Oval 46"/>
          <p:cNvSpPr/>
          <p:nvPr/>
        </p:nvSpPr>
        <p:spPr>
          <a:xfrm>
            <a:off x="10781099"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cxnSp>
        <p:nvCxnSpPr>
          <p:cNvPr id="48" name="Straight Connector 47"/>
          <p:cNvCxnSpPr>
            <a:stCxn id="33" idx="6"/>
            <a:endCxn id="36" idx="2"/>
          </p:cNvCxnSpPr>
          <p:nvPr/>
        </p:nvCxnSpPr>
        <p:spPr>
          <a:xfrm>
            <a:off x="7936310"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6" idx="6"/>
            <a:endCxn id="42" idx="2"/>
          </p:cNvCxnSpPr>
          <p:nvPr/>
        </p:nvCxnSpPr>
        <p:spPr>
          <a:xfrm>
            <a:off x="9010736"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2" idx="6"/>
            <a:endCxn id="45" idx="2"/>
          </p:cNvCxnSpPr>
          <p:nvPr/>
        </p:nvCxnSpPr>
        <p:spPr>
          <a:xfrm>
            <a:off x="10085162"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5"/>
            <a:endCxn id="43" idx="1"/>
          </p:cNvCxnSpPr>
          <p:nvPr/>
        </p:nvCxnSpPr>
        <p:spPr>
          <a:xfrm>
            <a:off x="8955308"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2" idx="5"/>
            <a:endCxn id="46" idx="1"/>
          </p:cNvCxnSpPr>
          <p:nvPr/>
        </p:nvCxnSpPr>
        <p:spPr>
          <a:xfrm>
            <a:off x="10029734" y="2990553"/>
            <a:ext cx="806793" cy="4405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7" idx="6"/>
            <a:endCxn id="43" idx="2"/>
          </p:cNvCxnSpPr>
          <p:nvPr/>
        </p:nvCxnSpPr>
        <p:spPr>
          <a:xfrm>
            <a:off x="9010736"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3" idx="6"/>
            <a:endCxn id="46" idx="2"/>
          </p:cNvCxnSpPr>
          <p:nvPr/>
        </p:nvCxnSpPr>
        <p:spPr>
          <a:xfrm>
            <a:off x="10085162"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38" idx="6"/>
            <a:endCxn id="44" idx="2"/>
          </p:cNvCxnSpPr>
          <p:nvPr/>
        </p:nvCxnSpPr>
        <p:spPr>
          <a:xfrm>
            <a:off x="9010736" y="4273027"/>
            <a:ext cx="6959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4" idx="6"/>
            <a:endCxn id="47" idx="2"/>
          </p:cNvCxnSpPr>
          <p:nvPr/>
        </p:nvCxnSpPr>
        <p:spPr>
          <a:xfrm>
            <a:off x="10085162" y="4273027"/>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p:cNvSpPr txBox="1"/>
              <p:nvPr/>
            </p:nvSpPr>
            <p:spPr>
              <a:xfrm>
                <a:off x="719192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7191927" y="4596089"/>
                <a:ext cx="1164623" cy="646862"/>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8422779" y="4596089"/>
                <a:ext cx="753595"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58" name="TextBox 57"/>
              <p:cNvSpPr txBox="1">
                <a:spLocks noRot="1" noChangeAspect="1" noMove="1" noResize="1" noEditPoints="1" noAdjustHandles="1" noChangeArrowheads="1" noChangeShapeType="1" noTextEdit="1"/>
              </p:cNvSpPr>
              <p:nvPr/>
            </p:nvSpPr>
            <p:spPr>
              <a:xfrm>
                <a:off x="8422779" y="4596089"/>
                <a:ext cx="753595" cy="64686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9383533"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9383533" y="4596089"/>
                <a:ext cx="1164623" cy="646862"/>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041777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+2</m:t>
                          </m:r>
                        </m:sub>
                      </m:sSub>
                    </m:oMath>
                  </m:oMathPara>
                </a14:m>
                <a:endParaRPr lang="en-US" sz="2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10417777" y="4596089"/>
                <a:ext cx="1164623" cy="646862"/>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8356550" y="3560848"/>
                <a:ext cx="4263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p>
            </p:txBody>
          </p:sp>
        </mc:Choice>
        <mc:Fallback xmlns="">
          <p:sp>
            <p:nvSpPr>
              <p:cNvPr id="61" name="TextBox 60"/>
              <p:cNvSpPr txBox="1">
                <a:spLocks noRot="1" noChangeAspect="1" noMove="1" noResize="1" noEditPoints="1" noAdjustHandles="1" noChangeArrowheads="1" noChangeShapeType="1" noTextEdit="1"/>
              </p:cNvSpPr>
              <p:nvPr/>
            </p:nvSpPr>
            <p:spPr>
              <a:xfrm>
                <a:off x="8356550" y="3560848"/>
                <a:ext cx="426399"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9944813" y="3542973"/>
                <a:ext cx="4303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9944813" y="3542973"/>
                <a:ext cx="430374" cy="461665"/>
              </a:xfrm>
              <a:prstGeom prst="rect">
                <a:avLst/>
              </a:prstGeom>
              <a:blipFill>
                <a:blip r:embed="rId8"/>
                <a:stretch>
                  <a:fillRect b="-10526"/>
                </a:stretch>
              </a:blipFill>
            </p:spPr>
            <p:txBody>
              <a:bodyPr/>
              <a:lstStyle/>
              <a:p>
                <a:r>
                  <a:rPr lang="en-US">
                    <a:noFill/>
                  </a:rPr>
                  <a:t> </a:t>
                </a:r>
              </a:p>
            </p:txBody>
          </p:sp>
        </mc:Fallback>
      </mc:AlternateContent>
    </p:spTree>
    <p:extLst>
      <p:ext uri="{BB962C8B-B14F-4D97-AF65-F5344CB8AC3E}">
        <p14:creationId xmlns:p14="http://schemas.microsoft.com/office/powerpoint/2010/main" val="4252972225"/>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4418D-76FD-DD45-4605-247F681E107A}"/>
              </a:ext>
            </a:extLst>
          </p:cNvPr>
          <p:cNvSpPr>
            <a:spLocks noGrp="1"/>
          </p:cNvSpPr>
          <p:nvPr>
            <p:ph type="title"/>
          </p:nvPr>
        </p:nvSpPr>
        <p:spPr/>
        <p:txBody>
          <a:bodyPr/>
          <a:lstStyle/>
          <a:p>
            <a:r>
              <a:rPr lang="en-US" dirty="0"/>
              <a:t>Solver 2: State-space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315901-D31A-4276-1110-5E6EEEEF7450}"/>
                  </a:ext>
                </a:extLst>
              </p:cNvPr>
              <p:cNvSpPr>
                <a:spLocks noGrp="1"/>
              </p:cNvSpPr>
              <p:nvPr>
                <p:ph idx="1"/>
              </p:nvPr>
            </p:nvSpPr>
            <p:spPr>
              <a:xfrm>
                <a:off x="463553" y="1587380"/>
                <a:ext cx="6289672" cy="4648200"/>
              </a:xfrm>
            </p:spPr>
            <p:txBody>
              <a:bodyPr/>
              <a:lstStyle/>
              <a:p>
                <a:r>
                  <a:rPr lang="en-US" sz="2400" i="1" dirty="0"/>
                  <a:t>State</a:t>
                </a:r>
                <a:r>
                  <a:rPr lang="en-US" sz="2400" dirty="0"/>
                  <a:t>: a labelling of all candidates, and a set of constrained candidates</a:t>
                </a:r>
              </a:p>
              <a:p>
                <a:pPr lvl="1"/>
                <a:r>
                  <a:rPr lang="en-US" sz="2000" dirty="0"/>
                  <a:t>In a queue sorted by topology + geometric cost</a:t>
                </a:r>
              </a:p>
              <a:p>
                <a:r>
                  <a:rPr lang="en-US" sz="2400" dirty="0"/>
                  <a:t>If the popped state has conflicts:</a:t>
                </a:r>
              </a:p>
              <a:p>
                <a:pPr lvl="1"/>
                <a:r>
                  <a:rPr lang="en-US" sz="2000" dirty="0"/>
                  <a:t>Pick a conflict </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a14:m>
                <a:endParaRPr lang="en-US" sz="2000" dirty="0"/>
              </a:p>
              <a:p>
                <a:pPr lvl="1"/>
                <a:r>
                  <a:rPr lang="en-US" dirty="0"/>
                  <a:t>Create 2 new states by either constraining </a:t>
                </a:r>
                <a14:m>
                  <m:oMath xmlns:m="http://schemas.openxmlformats.org/officeDocument/2006/math">
                    <m:r>
                      <a:rPr lang="en-US" i="1">
                        <a:latin typeface="Cambria Math" panose="02040503050406030204" pitchFamily="18" charset="0"/>
                      </a:rPr>
                      <m:t>𝑥</m:t>
                    </m:r>
                  </m:oMath>
                </a14:m>
                <a:r>
                  <a:rPr lang="en-US" dirty="0"/>
                  <a:t>’s label to be 0 or </a:t>
                </a:r>
                <a14:m>
                  <m:oMath xmlns:m="http://schemas.openxmlformats.org/officeDocument/2006/math">
                    <m:r>
                      <a:rPr lang="en-US" i="1">
                        <a:latin typeface="Cambria Math" panose="02040503050406030204" pitchFamily="18" charset="0"/>
                      </a:rPr>
                      <m:t>𝑦</m:t>
                    </m:r>
                  </m:oMath>
                </a14:m>
                <a:r>
                  <a:rPr lang="en-US" dirty="0"/>
                  <a:t>’s label to be 1</a:t>
                </a:r>
              </a:p>
              <a:p>
                <a:pPr lvl="1"/>
                <a:endParaRPr lang="en-US" sz="2000" dirty="0"/>
              </a:p>
              <a:p>
                <a:endParaRPr lang="en-US" sz="2400" dirty="0"/>
              </a:p>
            </p:txBody>
          </p:sp>
        </mc:Choice>
        <mc:Fallback xmlns="">
          <p:sp>
            <p:nvSpPr>
              <p:cNvPr id="3" name="Content Placeholder 2">
                <a:extLst>
                  <a:ext uri="{FF2B5EF4-FFF2-40B4-BE49-F238E27FC236}">
                    <a16:creationId xmlns:a16="http://schemas.microsoft.com/office/drawing/2014/main" id="{A4315901-D31A-4276-1110-5E6EEEEF7450}"/>
                  </a:ext>
                </a:extLst>
              </p:cNvPr>
              <p:cNvSpPr>
                <a:spLocks noGrp="1" noRot="1" noChangeAspect="1" noMove="1" noResize="1" noEditPoints="1" noAdjustHandles="1" noChangeArrowheads="1" noChangeShapeType="1" noTextEdit="1"/>
              </p:cNvSpPr>
              <p:nvPr>
                <p:ph idx="1"/>
              </p:nvPr>
            </p:nvSpPr>
            <p:spPr>
              <a:xfrm>
                <a:off x="463553" y="1587380"/>
                <a:ext cx="6289672" cy="4648200"/>
              </a:xfrm>
              <a:blipFill>
                <a:blip r:embed="rId2"/>
                <a:stretch>
                  <a:fillRect l="-1841" t="-1442" r="-20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6AA0E8C-0097-B1D2-32DE-EBCD47348B55}"/>
              </a:ext>
            </a:extLst>
          </p:cNvPr>
          <p:cNvSpPr>
            <a:spLocks noGrp="1"/>
          </p:cNvSpPr>
          <p:nvPr>
            <p:ph type="sldNum" sz="quarter" idx="10"/>
          </p:nvPr>
        </p:nvSpPr>
        <p:spPr/>
        <p:txBody>
          <a:bodyPr/>
          <a:lstStyle/>
          <a:p>
            <a:fld id="{74FF9159-C67C-4C1B-88E3-1706C5186037}" type="slidenum">
              <a:rPr lang="en-US" smtClean="0"/>
              <a:t>41</a:t>
            </a:fld>
            <a:endParaRPr lang="en-US"/>
          </a:p>
        </p:txBody>
      </p:sp>
      <p:sp>
        <p:nvSpPr>
          <p:cNvPr id="33" name="Oval 32"/>
          <p:cNvSpPr/>
          <p:nvPr/>
        </p:nvSpPr>
        <p:spPr>
          <a:xfrm>
            <a:off x="7557820" y="2667491"/>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a:t>
            </a:r>
          </a:p>
        </p:txBody>
      </p:sp>
      <p:sp>
        <p:nvSpPr>
          <p:cNvPr id="34" name="Oval 33"/>
          <p:cNvSpPr/>
          <p:nvPr/>
        </p:nvSpPr>
        <p:spPr>
          <a:xfrm>
            <a:off x="7557820" y="3375636"/>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a:t>
            </a:r>
          </a:p>
        </p:txBody>
      </p:sp>
      <p:sp>
        <p:nvSpPr>
          <p:cNvPr id="35" name="Oval 34"/>
          <p:cNvSpPr/>
          <p:nvPr/>
        </p:nvSpPr>
        <p:spPr>
          <a:xfrm>
            <a:off x="7557820" y="4083782"/>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36" name="Oval 35"/>
          <p:cNvSpPr/>
          <p:nvPr/>
        </p:nvSpPr>
        <p:spPr>
          <a:xfrm>
            <a:off x="8632246" y="2667491"/>
            <a:ext cx="378490" cy="37849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p:cNvSpPr/>
          <p:nvPr/>
        </p:nvSpPr>
        <p:spPr>
          <a:xfrm>
            <a:off x="8632246" y="3375636"/>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a:t>
            </a:r>
          </a:p>
        </p:txBody>
      </p:sp>
      <p:sp>
        <p:nvSpPr>
          <p:cNvPr id="38" name="Oval 37"/>
          <p:cNvSpPr/>
          <p:nvPr/>
        </p:nvSpPr>
        <p:spPr>
          <a:xfrm>
            <a:off x="8632246" y="4083782"/>
            <a:ext cx="378490" cy="37849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9" name="Straight Connector 38"/>
          <p:cNvCxnSpPr>
            <a:stCxn id="33" idx="5"/>
            <a:endCxn id="37" idx="1"/>
          </p:cNvCxnSpPr>
          <p:nvPr/>
        </p:nvCxnSpPr>
        <p:spPr>
          <a:xfrm>
            <a:off x="7880882"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4" idx="6"/>
            <a:endCxn id="37" idx="2"/>
          </p:cNvCxnSpPr>
          <p:nvPr/>
        </p:nvCxnSpPr>
        <p:spPr>
          <a:xfrm>
            <a:off x="7936310"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5" idx="6"/>
            <a:endCxn id="38" idx="2"/>
          </p:cNvCxnSpPr>
          <p:nvPr/>
        </p:nvCxnSpPr>
        <p:spPr>
          <a:xfrm>
            <a:off x="7936310" y="4273027"/>
            <a:ext cx="6959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9706672"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3" name="Oval 42"/>
          <p:cNvSpPr/>
          <p:nvPr/>
        </p:nvSpPr>
        <p:spPr>
          <a:xfrm>
            <a:off x="9706672"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4" name="Oval 43"/>
          <p:cNvSpPr/>
          <p:nvPr/>
        </p:nvSpPr>
        <p:spPr>
          <a:xfrm>
            <a:off x="9706672"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5" name="Oval 44"/>
          <p:cNvSpPr/>
          <p:nvPr/>
        </p:nvSpPr>
        <p:spPr>
          <a:xfrm>
            <a:off x="10781099"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6" name="Oval 45"/>
          <p:cNvSpPr/>
          <p:nvPr/>
        </p:nvSpPr>
        <p:spPr>
          <a:xfrm>
            <a:off x="10781099"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7" name="Oval 46"/>
          <p:cNvSpPr/>
          <p:nvPr/>
        </p:nvSpPr>
        <p:spPr>
          <a:xfrm>
            <a:off x="10781099"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cxnSp>
        <p:nvCxnSpPr>
          <p:cNvPr id="48" name="Straight Connector 47"/>
          <p:cNvCxnSpPr>
            <a:stCxn id="33" idx="6"/>
            <a:endCxn id="36" idx="2"/>
          </p:cNvCxnSpPr>
          <p:nvPr/>
        </p:nvCxnSpPr>
        <p:spPr>
          <a:xfrm>
            <a:off x="7936310"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6" idx="6"/>
            <a:endCxn id="42" idx="2"/>
          </p:cNvCxnSpPr>
          <p:nvPr/>
        </p:nvCxnSpPr>
        <p:spPr>
          <a:xfrm>
            <a:off x="9010736"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2" idx="6"/>
            <a:endCxn id="45" idx="2"/>
          </p:cNvCxnSpPr>
          <p:nvPr/>
        </p:nvCxnSpPr>
        <p:spPr>
          <a:xfrm>
            <a:off x="10085162"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5"/>
            <a:endCxn id="43" idx="1"/>
          </p:cNvCxnSpPr>
          <p:nvPr/>
        </p:nvCxnSpPr>
        <p:spPr>
          <a:xfrm>
            <a:off x="8955308"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2" idx="5"/>
            <a:endCxn id="46" idx="1"/>
          </p:cNvCxnSpPr>
          <p:nvPr/>
        </p:nvCxnSpPr>
        <p:spPr>
          <a:xfrm>
            <a:off x="10029734" y="2990553"/>
            <a:ext cx="806793" cy="4405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7" idx="6"/>
            <a:endCxn id="43" idx="2"/>
          </p:cNvCxnSpPr>
          <p:nvPr/>
        </p:nvCxnSpPr>
        <p:spPr>
          <a:xfrm>
            <a:off x="9010736"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3" idx="6"/>
            <a:endCxn id="46" idx="2"/>
          </p:cNvCxnSpPr>
          <p:nvPr/>
        </p:nvCxnSpPr>
        <p:spPr>
          <a:xfrm>
            <a:off x="10085162"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38" idx="6"/>
            <a:endCxn id="44" idx="2"/>
          </p:cNvCxnSpPr>
          <p:nvPr/>
        </p:nvCxnSpPr>
        <p:spPr>
          <a:xfrm>
            <a:off x="9010736" y="4273027"/>
            <a:ext cx="6959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4" idx="6"/>
            <a:endCxn id="47" idx="2"/>
          </p:cNvCxnSpPr>
          <p:nvPr/>
        </p:nvCxnSpPr>
        <p:spPr>
          <a:xfrm>
            <a:off x="10085162" y="4273027"/>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p:cNvSpPr txBox="1"/>
              <p:nvPr/>
            </p:nvSpPr>
            <p:spPr>
              <a:xfrm>
                <a:off x="719192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7191927" y="4596089"/>
                <a:ext cx="1164623" cy="646862"/>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8422779" y="4596089"/>
                <a:ext cx="753595"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58" name="TextBox 57"/>
              <p:cNvSpPr txBox="1">
                <a:spLocks noRot="1" noChangeAspect="1" noMove="1" noResize="1" noEditPoints="1" noAdjustHandles="1" noChangeArrowheads="1" noChangeShapeType="1" noTextEdit="1"/>
              </p:cNvSpPr>
              <p:nvPr/>
            </p:nvSpPr>
            <p:spPr>
              <a:xfrm>
                <a:off x="8422779" y="4596089"/>
                <a:ext cx="753595" cy="64686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9383533"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9383533" y="4596089"/>
                <a:ext cx="1164623" cy="646862"/>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041777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+2</m:t>
                          </m:r>
                        </m:sub>
                      </m:sSub>
                    </m:oMath>
                  </m:oMathPara>
                </a14:m>
                <a:endParaRPr lang="en-US" sz="2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10417777" y="4596089"/>
                <a:ext cx="1164623" cy="646862"/>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8356550" y="3560848"/>
                <a:ext cx="4263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p>
            </p:txBody>
          </p:sp>
        </mc:Choice>
        <mc:Fallback xmlns="">
          <p:sp>
            <p:nvSpPr>
              <p:cNvPr id="61" name="TextBox 60"/>
              <p:cNvSpPr txBox="1">
                <a:spLocks noRot="1" noChangeAspect="1" noMove="1" noResize="1" noEditPoints="1" noAdjustHandles="1" noChangeArrowheads="1" noChangeShapeType="1" noTextEdit="1"/>
              </p:cNvSpPr>
              <p:nvPr/>
            </p:nvSpPr>
            <p:spPr>
              <a:xfrm>
                <a:off x="8356550" y="3560848"/>
                <a:ext cx="426399"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9944813" y="3542973"/>
                <a:ext cx="4303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9944813" y="3542973"/>
                <a:ext cx="430374" cy="461665"/>
              </a:xfrm>
              <a:prstGeom prst="rect">
                <a:avLst/>
              </a:prstGeom>
              <a:blipFill>
                <a:blip r:embed="rId8"/>
                <a:stretch>
                  <a:fillRect b="-10526"/>
                </a:stretch>
              </a:blipFill>
            </p:spPr>
            <p:txBody>
              <a:bodyPr/>
              <a:lstStyle/>
              <a:p>
                <a:r>
                  <a:rPr lang="en-US">
                    <a:noFill/>
                  </a:rPr>
                  <a:t> </a:t>
                </a:r>
              </a:p>
            </p:txBody>
          </p:sp>
        </mc:Fallback>
      </mc:AlternateContent>
    </p:spTree>
    <p:extLst>
      <p:ext uri="{BB962C8B-B14F-4D97-AF65-F5344CB8AC3E}">
        <p14:creationId xmlns:p14="http://schemas.microsoft.com/office/powerpoint/2010/main" val="2182803930"/>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4418D-76FD-DD45-4605-247F681E107A}"/>
              </a:ext>
            </a:extLst>
          </p:cNvPr>
          <p:cNvSpPr>
            <a:spLocks noGrp="1"/>
          </p:cNvSpPr>
          <p:nvPr>
            <p:ph type="title"/>
          </p:nvPr>
        </p:nvSpPr>
        <p:spPr/>
        <p:txBody>
          <a:bodyPr/>
          <a:lstStyle/>
          <a:p>
            <a:r>
              <a:rPr lang="en-US" dirty="0"/>
              <a:t>Solver 2: State-space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315901-D31A-4276-1110-5E6EEEEF7450}"/>
                  </a:ext>
                </a:extLst>
              </p:cNvPr>
              <p:cNvSpPr>
                <a:spLocks noGrp="1"/>
              </p:cNvSpPr>
              <p:nvPr>
                <p:ph idx="1"/>
              </p:nvPr>
            </p:nvSpPr>
            <p:spPr>
              <a:xfrm>
                <a:off x="463553" y="1587380"/>
                <a:ext cx="6289672" cy="4648200"/>
              </a:xfrm>
            </p:spPr>
            <p:txBody>
              <a:bodyPr/>
              <a:lstStyle/>
              <a:p>
                <a:r>
                  <a:rPr lang="en-US" sz="2400" i="1" dirty="0"/>
                  <a:t>State</a:t>
                </a:r>
                <a:r>
                  <a:rPr lang="en-US" sz="2400" dirty="0"/>
                  <a:t>: a labelling of all candidates, and a set of constrained candidates</a:t>
                </a:r>
              </a:p>
              <a:p>
                <a:pPr lvl="1"/>
                <a:r>
                  <a:rPr lang="en-US" sz="2000" dirty="0"/>
                  <a:t>In a queue sorted by topology + geometric cost</a:t>
                </a:r>
              </a:p>
              <a:p>
                <a:r>
                  <a:rPr lang="en-US" sz="2400" dirty="0"/>
                  <a:t>If the popped state has conflicts:</a:t>
                </a:r>
              </a:p>
              <a:p>
                <a:pPr lvl="1"/>
                <a:r>
                  <a:rPr lang="en-US" sz="2000" dirty="0"/>
                  <a:t>Pick a conflict </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a14:m>
                <a:endParaRPr lang="en-US" sz="2000" dirty="0"/>
              </a:p>
              <a:p>
                <a:pPr lvl="1"/>
                <a:r>
                  <a:rPr lang="en-US" dirty="0"/>
                  <a:t>Create 2 new states by either constraining </a:t>
                </a:r>
                <a14:m>
                  <m:oMath xmlns:m="http://schemas.openxmlformats.org/officeDocument/2006/math">
                    <m:r>
                      <a:rPr lang="en-US" i="1">
                        <a:latin typeface="Cambria Math" panose="02040503050406030204" pitchFamily="18" charset="0"/>
                      </a:rPr>
                      <m:t>𝑥</m:t>
                    </m:r>
                  </m:oMath>
                </a14:m>
                <a:r>
                  <a:rPr lang="en-US" dirty="0"/>
                  <a:t>’s label to be 0 or </a:t>
                </a:r>
                <a14:m>
                  <m:oMath xmlns:m="http://schemas.openxmlformats.org/officeDocument/2006/math">
                    <m:r>
                      <a:rPr lang="en-US" i="1">
                        <a:latin typeface="Cambria Math" panose="02040503050406030204" pitchFamily="18" charset="0"/>
                      </a:rPr>
                      <m:t>𝑦</m:t>
                    </m:r>
                  </m:oMath>
                </a14:m>
                <a:r>
                  <a:rPr lang="en-US" dirty="0"/>
                  <a:t>’s label to be 1</a:t>
                </a:r>
              </a:p>
              <a:p>
                <a:r>
                  <a:rPr lang="en-US" sz="2400" dirty="0"/>
                  <a:t>Terminate otherwise</a:t>
                </a:r>
              </a:p>
              <a:p>
                <a:pPr lvl="1"/>
                <a:endParaRPr lang="en-US" sz="2000" dirty="0"/>
              </a:p>
              <a:p>
                <a:endParaRPr lang="en-US" sz="2400" dirty="0"/>
              </a:p>
            </p:txBody>
          </p:sp>
        </mc:Choice>
        <mc:Fallback xmlns="">
          <p:sp>
            <p:nvSpPr>
              <p:cNvPr id="3" name="Content Placeholder 2">
                <a:extLst>
                  <a:ext uri="{FF2B5EF4-FFF2-40B4-BE49-F238E27FC236}">
                    <a16:creationId xmlns:a16="http://schemas.microsoft.com/office/drawing/2014/main" id="{A4315901-D31A-4276-1110-5E6EEEEF7450}"/>
                  </a:ext>
                </a:extLst>
              </p:cNvPr>
              <p:cNvSpPr>
                <a:spLocks noGrp="1" noRot="1" noChangeAspect="1" noMove="1" noResize="1" noEditPoints="1" noAdjustHandles="1" noChangeArrowheads="1" noChangeShapeType="1" noTextEdit="1"/>
              </p:cNvSpPr>
              <p:nvPr>
                <p:ph idx="1"/>
              </p:nvPr>
            </p:nvSpPr>
            <p:spPr>
              <a:xfrm>
                <a:off x="463553" y="1587380"/>
                <a:ext cx="6289672" cy="4648200"/>
              </a:xfrm>
              <a:blipFill>
                <a:blip r:embed="rId2"/>
                <a:stretch>
                  <a:fillRect l="-1841" t="-1442" r="-20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6AA0E8C-0097-B1D2-32DE-EBCD47348B55}"/>
              </a:ext>
            </a:extLst>
          </p:cNvPr>
          <p:cNvSpPr>
            <a:spLocks noGrp="1"/>
          </p:cNvSpPr>
          <p:nvPr>
            <p:ph type="sldNum" sz="quarter" idx="10"/>
          </p:nvPr>
        </p:nvSpPr>
        <p:spPr/>
        <p:txBody>
          <a:bodyPr/>
          <a:lstStyle/>
          <a:p>
            <a:fld id="{74FF9159-C67C-4C1B-88E3-1706C5186037}" type="slidenum">
              <a:rPr lang="en-US" smtClean="0"/>
              <a:t>42</a:t>
            </a:fld>
            <a:endParaRPr lang="en-US"/>
          </a:p>
        </p:txBody>
      </p:sp>
      <p:sp>
        <p:nvSpPr>
          <p:cNvPr id="33" name="Oval 32"/>
          <p:cNvSpPr/>
          <p:nvPr/>
        </p:nvSpPr>
        <p:spPr>
          <a:xfrm>
            <a:off x="7557820" y="2667491"/>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a:t>
            </a:r>
          </a:p>
        </p:txBody>
      </p:sp>
      <p:sp>
        <p:nvSpPr>
          <p:cNvPr id="34" name="Oval 33"/>
          <p:cNvSpPr/>
          <p:nvPr/>
        </p:nvSpPr>
        <p:spPr>
          <a:xfrm>
            <a:off x="7557820" y="3375636"/>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a:t>
            </a:r>
          </a:p>
        </p:txBody>
      </p:sp>
      <p:sp>
        <p:nvSpPr>
          <p:cNvPr id="35" name="Oval 34"/>
          <p:cNvSpPr/>
          <p:nvPr/>
        </p:nvSpPr>
        <p:spPr>
          <a:xfrm>
            <a:off x="7557820" y="4083782"/>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36" name="Oval 35"/>
          <p:cNvSpPr/>
          <p:nvPr/>
        </p:nvSpPr>
        <p:spPr>
          <a:xfrm>
            <a:off x="8632246"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7" name="Oval 36"/>
          <p:cNvSpPr/>
          <p:nvPr/>
        </p:nvSpPr>
        <p:spPr>
          <a:xfrm>
            <a:off x="8632246" y="3375636"/>
            <a:ext cx="378490" cy="37849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a:t>
            </a:r>
          </a:p>
        </p:txBody>
      </p:sp>
      <p:sp>
        <p:nvSpPr>
          <p:cNvPr id="38" name="Oval 37"/>
          <p:cNvSpPr/>
          <p:nvPr/>
        </p:nvSpPr>
        <p:spPr>
          <a:xfrm>
            <a:off x="8632246"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cxnSp>
        <p:nvCxnSpPr>
          <p:cNvPr id="39" name="Straight Connector 38"/>
          <p:cNvCxnSpPr>
            <a:stCxn id="33" idx="5"/>
            <a:endCxn id="37" idx="1"/>
          </p:cNvCxnSpPr>
          <p:nvPr/>
        </p:nvCxnSpPr>
        <p:spPr>
          <a:xfrm>
            <a:off x="7880882" y="2990553"/>
            <a:ext cx="806793" cy="4405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4" idx="6"/>
            <a:endCxn id="37" idx="2"/>
          </p:cNvCxnSpPr>
          <p:nvPr/>
        </p:nvCxnSpPr>
        <p:spPr>
          <a:xfrm>
            <a:off x="7936310"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5" idx="6"/>
            <a:endCxn id="38" idx="2"/>
          </p:cNvCxnSpPr>
          <p:nvPr/>
        </p:nvCxnSpPr>
        <p:spPr>
          <a:xfrm>
            <a:off x="7936310" y="4273027"/>
            <a:ext cx="6959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9706672"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3" name="Oval 42"/>
          <p:cNvSpPr/>
          <p:nvPr/>
        </p:nvSpPr>
        <p:spPr>
          <a:xfrm>
            <a:off x="9706672"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4" name="Oval 43"/>
          <p:cNvSpPr/>
          <p:nvPr/>
        </p:nvSpPr>
        <p:spPr>
          <a:xfrm>
            <a:off x="9706672"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5" name="Oval 44"/>
          <p:cNvSpPr/>
          <p:nvPr/>
        </p:nvSpPr>
        <p:spPr>
          <a:xfrm>
            <a:off x="10781099" y="2667491"/>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6" name="Oval 45"/>
          <p:cNvSpPr/>
          <p:nvPr/>
        </p:nvSpPr>
        <p:spPr>
          <a:xfrm>
            <a:off x="10781099" y="3375636"/>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7" name="Oval 46"/>
          <p:cNvSpPr/>
          <p:nvPr/>
        </p:nvSpPr>
        <p:spPr>
          <a:xfrm>
            <a:off x="10781099" y="4083782"/>
            <a:ext cx="378490" cy="37849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cxnSp>
        <p:nvCxnSpPr>
          <p:cNvPr id="48" name="Straight Connector 47"/>
          <p:cNvCxnSpPr>
            <a:stCxn id="33" idx="6"/>
            <a:endCxn id="36" idx="2"/>
          </p:cNvCxnSpPr>
          <p:nvPr/>
        </p:nvCxnSpPr>
        <p:spPr>
          <a:xfrm>
            <a:off x="7936310"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6" idx="6"/>
            <a:endCxn id="42" idx="2"/>
          </p:cNvCxnSpPr>
          <p:nvPr/>
        </p:nvCxnSpPr>
        <p:spPr>
          <a:xfrm>
            <a:off x="9010736"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2" idx="6"/>
            <a:endCxn id="45" idx="2"/>
          </p:cNvCxnSpPr>
          <p:nvPr/>
        </p:nvCxnSpPr>
        <p:spPr>
          <a:xfrm>
            <a:off x="10085162" y="2856736"/>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5"/>
            <a:endCxn id="43" idx="1"/>
          </p:cNvCxnSpPr>
          <p:nvPr/>
        </p:nvCxnSpPr>
        <p:spPr>
          <a:xfrm>
            <a:off x="8955308" y="2990553"/>
            <a:ext cx="806793" cy="4405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2" idx="5"/>
            <a:endCxn id="46" idx="1"/>
          </p:cNvCxnSpPr>
          <p:nvPr/>
        </p:nvCxnSpPr>
        <p:spPr>
          <a:xfrm>
            <a:off x="10029734" y="2990553"/>
            <a:ext cx="806793" cy="4405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7" idx="6"/>
            <a:endCxn id="43" idx="2"/>
          </p:cNvCxnSpPr>
          <p:nvPr/>
        </p:nvCxnSpPr>
        <p:spPr>
          <a:xfrm>
            <a:off x="9010736"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3" idx="6"/>
            <a:endCxn id="46" idx="2"/>
          </p:cNvCxnSpPr>
          <p:nvPr/>
        </p:nvCxnSpPr>
        <p:spPr>
          <a:xfrm>
            <a:off x="10085162" y="3564881"/>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38" idx="6"/>
            <a:endCxn id="44" idx="2"/>
          </p:cNvCxnSpPr>
          <p:nvPr/>
        </p:nvCxnSpPr>
        <p:spPr>
          <a:xfrm>
            <a:off x="9010736" y="4273027"/>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4" idx="6"/>
            <a:endCxn id="47" idx="2"/>
          </p:cNvCxnSpPr>
          <p:nvPr/>
        </p:nvCxnSpPr>
        <p:spPr>
          <a:xfrm>
            <a:off x="10085162" y="4273027"/>
            <a:ext cx="6959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p:cNvSpPr txBox="1"/>
              <p:nvPr/>
            </p:nvSpPr>
            <p:spPr>
              <a:xfrm>
                <a:off x="719192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7191927" y="4596089"/>
                <a:ext cx="1164623" cy="646862"/>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8422779" y="4596089"/>
                <a:ext cx="753595"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58" name="TextBox 57"/>
              <p:cNvSpPr txBox="1">
                <a:spLocks noRot="1" noChangeAspect="1" noMove="1" noResize="1" noEditPoints="1" noAdjustHandles="1" noChangeArrowheads="1" noChangeShapeType="1" noTextEdit="1"/>
              </p:cNvSpPr>
              <p:nvPr/>
            </p:nvSpPr>
            <p:spPr>
              <a:xfrm>
                <a:off x="8422779" y="4596089"/>
                <a:ext cx="753595" cy="64686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9383533"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oMath>
                  </m:oMathPara>
                </a14:m>
                <a:endParaRPr lang="en-US"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9383533" y="4596089"/>
                <a:ext cx="1164623" cy="646862"/>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0417777" y="4596089"/>
                <a:ext cx="1164623" cy="646862"/>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r>
                            <a:rPr lang="en-US" sz="2400" b="0" i="1" smtClean="0">
                              <a:latin typeface="Cambria Math" panose="02040503050406030204" pitchFamily="18" charset="0"/>
                            </a:rPr>
                            <m:t>+2</m:t>
                          </m:r>
                        </m:sub>
                      </m:sSub>
                    </m:oMath>
                  </m:oMathPara>
                </a14:m>
                <a:endParaRPr lang="en-US" sz="2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10417777" y="4596089"/>
                <a:ext cx="1164623" cy="646862"/>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8356550" y="3560848"/>
                <a:ext cx="4263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p>
            </p:txBody>
          </p:sp>
        </mc:Choice>
        <mc:Fallback xmlns="">
          <p:sp>
            <p:nvSpPr>
              <p:cNvPr id="61" name="TextBox 60"/>
              <p:cNvSpPr txBox="1">
                <a:spLocks noRot="1" noChangeAspect="1" noMove="1" noResize="1" noEditPoints="1" noAdjustHandles="1" noChangeArrowheads="1" noChangeShapeType="1" noTextEdit="1"/>
              </p:cNvSpPr>
              <p:nvPr/>
            </p:nvSpPr>
            <p:spPr>
              <a:xfrm>
                <a:off x="8356550" y="3560848"/>
                <a:ext cx="426399"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9944813" y="3542973"/>
                <a:ext cx="4303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9944813" y="3542973"/>
                <a:ext cx="430374" cy="461665"/>
              </a:xfrm>
              <a:prstGeom prst="rect">
                <a:avLst/>
              </a:prstGeom>
              <a:blipFill>
                <a:blip r:embed="rId8"/>
                <a:stretch>
                  <a:fillRect b="-10526"/>
                </a:stretch>
              </a:blipFill>
            </p:spPr>
            <p:txBody>
              <a:bodyPr/>
              <a:lstStyle/>
              <a:p>
                <a:r>
                  <a:rPr lang="en-US">
                    <a:noFill/>
                  </a:rPr>
                  <a:t> </a:t>
                </a:r>
              </a:p>
            </p:txBody>
          </p:sp>
        </mc:Fallback>
      </mc:AlternateContent>
    </p:spTree>
    <p:extLst>
      <p:ext uri="{BB962C8B-B14F-4D97-AF65-F5344CB8AC3E}">
        <p14:creationId xmlns:p14="http://schemas.microsoft.com/office/powerpoint/2010/main" val="3685034184"/>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4418D-76FD-DD45-4605-247F681E107A}"/>
              </a:ext>
            </a:extLst>
          </p:cNvPr>
          <p:cNvSpPr>
            <a:spLocks noGrp="1"/>
          </p:cNvSpPr>
          <p:nvPr>
            <p:ph type="title"/>
          </p:nvPr>
        </p:nvSpPr>
        <p:spPr/>
        <p:txBody>
          <a:bodyPr/>
          <a:lstStyle/>
          <a:p>
            <a:r>
              <a:rPr lang="en-US" dirty="0"/>
              <a:t>Solver 2: State-space Search</a:t>
            </a:r>
          </a:p>
        </p:txBody>
      </p:sp>
      <p:sp>
        <p:nvSpPr>
          <p:cNvPr id="4" name="Slide Number Placeholder 3">
            <a:extLst>
              <a:ext uri="{FF2B5EF4-FFF2-40B4-BE49-F238E27FC236}">
                <a16:creationId xmlns:a16="http://schemas.microsoft.com/office/drawing/2014/main" id="{56AA0E8C-0097-B1D2-32DE-EBCD47348B55}"/>
              </a:ext>
            </a:extLst>
          </p:cNvPr>
          <p:cNvSpPr>
            <a:spLocks noGrp="1"/>
          </p:cNvSpPr>
          <p:nvPr>
            <p:ph type="sldNum" sz="quarter" idx="10"/>
          </p:nvPr>
        </p:nvSpPr>
        <p:spPr/>
        <p:txBody>
          <a:bodyPr/>
          <a:lstStyle/>
          <a:p>
            <a:fld id="{74FF9159-C67C-4C1B-88E3-1706C5186037}" type="slidenum">
              <a:rPr lang="en-US" smtClean="0"/>
              <a:t>43</a:t>
            </a:fld>
            <a:endParaRPr lang="en-US"/>
          </a:p>
        </p:txBody>
      </p:sp>
      <p:sp>
        <p:nvSpPr>
          <p:cNvPr id="5" name="Content Placeholder 4">
            <a:extLst>
              <a:ext uri="{FF2B5EF4-FFF2-40B4-BE49-F238E27FC236}">
                <a16:creationId xmlns:a16="http://schemas.microsoft.com/office/drawing/2014/main" id="{3F04CD19-DB6D-F285-B994-2FBBEDBA0D23}"/>
              </a:ext>
            </a:extLst>
          </p:cNvPr>
          <p:cNvSpPr>
            <a:spLocks noGrp="1"/>
          </p:cNvSpPr>
          <p:nvPr>
            <p:ph idx="1"/>
          </p:nvPr>
        </p:nvSpPr>
        <p:spPr/>
        <p:txBody>
          <a:bodyPr/>
          <a:lstStyle/>
          <a:p>
            <a:r>
              <a:rPr lang="en-US" dirty="0"/>
              <a:t>Best-first search in a binary tree of states</a:t>
            </a:r>
          </a:p>
          <a:p>
            <a:r>
              <a:rPr lang="en-US" dirty="0"/>
              <a:t>Returns </a:t>
            </a:r>
            <a:r>
              <a:rPr lang="en-US" dirty="0">
                <a:solidFill>
                  <a:srgbClr val="00B050"/>
                </a:solidFill>
              </a:rPr>
              <a:t>optimal</a:t>
            </a:r>
            <a:r>
              <a:rPr lang="en-US" dirty="0"/>
              <a:t> conflict-free labelling</a:t>
            </a:r>
          </a:p>
          <a:p>
            <a:pPr lvl="1"/>
            <a:r>
              <a:rPr lang="en-US" dirty="0"/>
              <a:t>Assuming [Zeng 20] is optimal</a:t>
            </a:r>
          </a:p>
          <a:p>
            <a:r>
              <a:rPr lang="en-US" dirty="0"/>
              <a:t>High computational cost</a:t>
            </a:r>
          </a:p>
          <a:p>
            <a:pPr lvl="1"/>
            <a:r>
              <a:rPr lang="en-US" dirty="0"/>
              <a:t># iterations can be exponential in total # candidates</a:t>
            </a:r>
          </a:p>
        </p:txBody>
      </p:sp>
      <p:sp>
        <p:nvSpPr>
          <p:cNvPr id="3" name="Oval 2"/>
          <p:cNvSpPr/>
          <p:nvPr/>
        </p:nvSpPr>
        <p:spPr>
          <a:xfrm>
            <a:off x="8205216" y="2048256"/>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865872" y="285902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571718" y="285902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72484" y="373653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46720" y="373653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975618" y="373653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3" idx="3"/>
            <a:endCxn id="6" idx="0"/>
          </p:cNvCxnSpPr>
          <p:nvPr/>
        </p:nvCxnSpPr>
        <p:spPr>
          <a:xfrm flipH="1">
            <a:off x="7945120" y="2183541"/>
            <a:ext cx="283307" cy="6754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3" idx="5"/>
            <a:endCxn id="7" idx="0"/>
          </p:cNvCxnSpPr>
          <p:nvPr/>
        </p:nvCxnSpPr>
        <p:spPr>
          <a:xfrm>
            <a:off x="8340501" y="2183541"/>
            <a:ext cx="310465" cy="6754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stCxn id="6" idx="3"/>
            <a:endCxn id="12" idx="0"/>
          </p:cNvCxnSpPr>
          <p:nvPr/>
        </p:nvCxnSpPr>
        <p:spPr>
          <a:xfrm flipH="1">
            <a:off x="7551732" y="2994309"/>
            <a:ext cx="337351" cy="7422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H="1">
            <a:off x="8513806" y="3026909"/>
            <a:ext cx="118952" cy="7096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endCxn id="13" idx="0"/>
          </p:cNvCxnSpPr>
          <p:nvPr/>
        </p:nvCxnSpPr>
        <p:spPr>
          <a:xfrm>
            <a:off x="7955945" y="3022957"/>
            <a:ext cx="170023" cy="71357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a:stCxn id="7" idx="5"/>
            <a:endCxn id="15" idx="0"/>
          </p:cNvCxnSpPr>
          <p:nvPr/>
        </p:nvCxnSpPr>
        <p:spPr>
          <a:xfrm>
            <a:off x="8707003" y="2994309"/>
            <a:ext cx="347863" cy="7422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Oval 34"/>
          <p:cNvSpPr/>
          <p:nvPr/>
        </p:nvSpPr>
        <p:spPr>
          <a:xfrm>
            <a:off x="8433151" y="373653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295991" y="461404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837051" y="461404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endCxn id="36" idx="0"/>
          </p:cNvCxnSpPr>
          <p:nvPr/>
        </p:nvCxnSpPr>
        <p:spPr>
          <a:xfrm flipH="1">
            <a:off x="8375239" y="3904419"/>
            <a:ext cx="118952" cy="7096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p:cNvCxnSpPr>
            <a:stCxn id="35" idx="5"/>
            <a:endCxn id="37" idx="0"/>
          </p:cNvCxnSpPr>
          <p:nvPr/>
        </p:nvCxnSpPr>
        <p:spPr>
          <a:xfrm>
            <a:off x="8568436" y="3871819"/>
            <a:ext cx="347863" cy="7422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58270211"/>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9B0E-031D-6157-3702-14E21AE8F1F3}"/>
              </a:ext>
            </a:extLst>
          </p:cNvPr>
          <p:cNvSpPr>
            <a:spLocks noGrp="1"/>
          </p:cNvSpPr>
          <p:nvPr>
            <p:ph type="title"/>
          </p:nvPr>
        </p:nvSpPr>
        <p:spPr/>
        <p:txBody>
          <a:bodyPr/>
          <a:lstStyle/>
          <a:p>
            <a:r>
              <a:rPr lang="en-US" dirty="0"/>
              <a:t>Solver 3: Beam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729256-9173-E428-A089-D380D603C3A2}"/>
                  </a:ext>
                </a:extLst>
              </p:cNvPr>
              <p:cNvSpPr>
                <a:spLocks noGrp="1"/>
              </p:cNvSpPr>
              <p:nvPr>
                <p:ph idx="1"/>
              </p:nvPr>
            </p:nvSpPr>
            <p:spPr/>
            <p:txBody>
              <a:bodyPr/>
              <a:lstStyle/>
              <a:p>
                <a:r>
                  <a:rPr lang="en-US" dirty="0"/>
                  <a:t>Limit queue size to a constant </a:t>
                </a:r>
                <a14:m>
                  <m:oMath xmlns:m="http://schemas.openxmlformats.org/officeDocument/2006/math">
                    <m:r>
                      <a:rPr lang="en-US" b="0" i="1" smtClean="0">
                        <a:latin typeface="Cambria Math" panose="02040503050406030204" pitchFamily="18" charset="0"/>
                      </a:rPr>
                      <m:t>𝐵</m:t>
                    </m:r>
                  </m:oMath>
                </a14:m>
                <a:endParaRPr lang="en-US" dirty="0"/>
              </a:p>
              <a:p>
                <a:pPr lvl="1"/>
                <a:r>
                  <a:rPr lang="en-US" dirty="0"/>
                  <a:t>Keep only best </a:t>
                </a:r>
                <a14:m>
                  <m:oMath xmlns:m="http://schemas.openxmlformats.org/officeDocument/2006/math">
                    <m:r>
                      <a:rPr lang="en-US" b="0" i="1" smtClean="0">
                        <a:latin typeface="Cambria Math" panose="02040503050406030204" pitchFamily="18" charset="0"/>
                      </a:rPr>
                      <m:t>𝐵</m:t>
                    </m:r>
                  </m:oMath>
                </a14:m>
                <a:r>
                  <a:rPr lang="en-US" dirty="0"/>
                  <a:t> states</a:t>
                </a:r>
              </a:p>
              <a:p>
                <a:r>
                  <a:rPr lang="en-US" dirty="0"/>
                  <a:t>Trade off optimality for efficiency</a:t>
                </a:r>
              </a:p>
              <a:p>
                <a:pPr lvl="1"/>
                <a:r>
                  <a:rPr lang="en-US" dirty="0"/>
                  <a:t># iterations linear in total # candidates</a:t>
                </a:r>
              </a:p>
            </p:txBody>
          </p:sp>
        </mc:Choice>
        <mc:Fallback xmlns="">
          <p:sp>
            <p:nvSpPr>
              <p:cNvPr id="3" name="Content Placeholder 2">
                <a:extLst>
                  <a:ext uri="{FF2B5EF4-FFF2-40B4-BE49-F238E27FC236}">
                    <a16:creationId xmlns:a16="http://schemas.microsoft.com/office/drawing/2014/main" id="{B9729256-9173-E428-A089-D380D603C3A2}"/>
                  </a:ext>
                </a:extLst>
              </p:cNvPr>
              <p:cNvSpPr>
                <a:spLocks noGrp="1" noRot="1" noChangeAspect="1" noMove="1" noResize="1" noEditPoints="1" noAdjustHandles="1" noChangeArrowheads="1" noChangeShapeType="1" noTextEdit="1"/>
              </p:cNvSpPr>
              <p:nvPr>
                <p:ph idx="1"/>
              </p:nvPr>
            </p:nvSpPr>
            <p:spPr>
              <a:blipFill>
                <a:blip r:embed="rId2"/>
                <a:stretch>
                  <a:fillRect l="-1304" t="-196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488041F-4171-689E-65BC-01F608C520AD}"/>
              </a:ext>
            </a:extLst>
          </p:cNvPr>
          <p:cNvSpPr>
            <a:spLocks noGrp="1"/>
          </p:cNvSpPr>
          <p:nvPr>
            <p:ph type="sldNum" sz="quarter" idx="10"/>
          </p:nvPr>
        </p:nvSpPr>
        <p:spPr/>
        <p:txBody>
          <a:bodyPr/>
          <a:lstStyle/>
          <a:p>
            <a:fld id="{74FF9159-C67C-4C1B-88E3-1706C5186037}" type="slidenum">
              <a:rPr lang="en-US" smtClean="0"/>
              <a:t>44</a:t>
            </a:fld>
            <a:endParaRPr lang="en-US"/>
          </a:p>
        </p:txBody>
      </p:sp>
      <p:sp>
        <p:nvSpPr>
          <p:cNvPr id="18" name="Oval 17"/>
          <p:cNvSpPr/>
          <p:nvPr/>
        </p:nvSpPr>
        <p:spPr>
          <a:xfrm>
            <a:off x="8205216" y="2048256"/>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865872" y="285902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571718" y="285902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472484" y="373653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046720" y="373653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975618" y="373653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18" idx="3"/>
            <a:endCxn id="19" idx="0"/>
          </p:cNvCxnSpPr>
          <p:nvPr/>
        </p:nvCxnSpPr>
        <p:spPr>
          <a:xfrm flipH="1">
            <a:off x="7945120" y="2183541"/>
            <a:ext cx="283307" cy="6754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stCxn id="18" idx="5"/>
            <a:endCxn id="20" idx="0"/>
          </p:cNvCxnSpPr>
          <p:nvPr/>
        </p:nvCxnSpPr>
        <p:spPr>
          <a:xfrm>
            <a:off x="8340501" y="2183541"/>
            <a:ext cx="310465" cy="6754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9" idx="3"/>
            <a:endCxn id="21" idx="0"/>
          </p:cNvCxnSpPr>
          <p:nvPr/>
        </p:nvCxnSpPr>
        <p:spPr>
          <a:xfrm flipH="1">
            <a:off x="7551732" y="2994309"/>
            <a:ext cx="337351" cy="7422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a:off x="8513806" y="3026909"/>
            <a:ext cx="118952" cy="7096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endCxn id="22" idx="0"/>
          </p:cNvCxnSpPr>
          <p:nvPr/>
        </p:nvCxnSpPr>
        <p:spPr>
          <a:xfrm>
            <a:off x="7955945" y="3022957"/>
            <a:ext cx="170023" cy="71357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a:stCxn id="20" idx="5"/>
            <a:endCxn id="23" idx="0"/>
          </p:cNvCxnSpPr>
          <p:nvPr/>
        </p:nvCxnSpPr>
        <p:spPr>
          <a:xfrm>
            <a:off x="8707003" y="2994309"/>
            <a:ext cx="347863" cy="7422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0" name="Oval 29"/>
          <p:cNvSpPr/>
          <p:nvPr/>
        </p:nvSpPr>
        <p:spPr>
          <a:xfrm>
            <a:off x="8433151" y="373653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95991" y="461404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837051" y="4614044"/>
            <a:ext cx="158496" cy="158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a:endCxn id="31" idx="0"/>
          </p:cNvCxnSpPr>
          <p:nvPr/>
        </p:nvCxnSpPr>
        <p:spPr>
          <a:xfrm flipH="1">
            <a:off x="8375239" y="3904419"/>
            <a:ext cx="118952" cy="7096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30" idx="5"/>
            <a:endCxn id="32" idx="0"/>
          </p:cNvCxnSpPr>
          <p:nvPr/>
        </p:nvCxnSpPr>
        <p:spPr>
          <a:xfrm>
            <a:off x="8568436" y="3871819"/>
            <a:ext cx="347863" cy="7422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37" name="Group 36"/>
          <p:cNvGrpSpPr/>
          <p:nvPr/>
        </p:nvGrpSpPr>
        <p:grpSpPr>
          <a:xfrm>
            <a:off x="8290560" y="2237232"/>
            <a:ext cx="1279553" cy="2377440"/>
            <a:chOff x="8290560" y="2237232"/>
            <a:chExt cx="1279553" cy="2377440"/>
          </a:xfrm>
        </p:grpSpPr>
        <p:sp>
          <p:nvSpPr>
            <p:cNvPr id="35" name="Freeform 34"/>
            <p:cNvSpPr/>
            <p:nvPr/>
          </p:nvSpPr>
          <p:spPr>
            <a:xfrm>
              <a:off x="8290560" y="2237232"/>
              <a:ext cx="554736" cy="2377440"/>
            </a:xfrm>
            <a:custGeom>
              <a:avLst/>
              <a:gdLst>
                <a:gd name="connsiteX0" fmla="*/ 0 w 554736"/>
                <a:gd name="connsiteY0" fmla="*/ 0 h 2377440"/>
                <a:gd name="connsiteX1" fmla="*/ 310896 w 554736"/>
                <a:gd name="connsiteY1" fmla="*/ 694944 h 2377440"/>
                <a:gd name="connsiteX2" fmla="*/ 158496 w 554736"/>
                <a:gd name="connsiteY2" fmla="*/ 1530096 h 2377440"/>
                <a:gd name="connsiteX3" fmla="*/ 554736 w 554736"/>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554736" h="2377440">
                  <a:moveTo>
                    <a:pt x="0" y="0"/>
                  </a:moveTo>
                  <a:lnTo>
                    <a:pt x="310896" y="694944"/>
                  </a:lnTo>
                  <a:lnTo>
                    <a:pt x="158496" y="1530096"/>
                  </a:lnTo>
                  <a:lnTo>
                    <a:pt x="554736" y="2377440"/>
                  </a:lnTo>
                </a:path>
              </a:pathLst>
            </a:custGeom>
            <a:noFill/>
            <a:ln w="12700">
              <a:solidFill>
                <a:srgbClr val="FF00FF"/>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p:cNvSpPr txBox="1"/>
                <p:nvPr/>
              </p:nvSpPr>
              <p:spPr>
                <a:xfrm>
                  <a:off x="8744438" y="3987709"/>
                  <a:ext cx="8256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FF"/>
                            </a:solidFill>
                            <a:latin typeface="Cambria Math" panose="02040503050406030204" pitchFamily="18" charset="0"/>
                          </a:rPr>
                          <m:t>𝐵</m:t>
                        </m:r>
                        <m:r>
                          <a:rPr lang="en-US" b="0" i="1" smtClean="0">
                            <a:solidFill>
                              <a:srgbClr val="FF00FF"/>
                            </a:solidFill>
                            <a:latin typeface="Cambria Math" panose="02040503050406030204" pitchFamily="18" charset="0"/>
                          </a:rPr>
                          <m:t>=1</m:t>
                        </m:r>
                      </m:oMath>
                    </m:oMathPara>
                  </a14:m>
                  <a:endParaRPr lang="en-US" dirty="0">
                    <a:solidFill>
                      <a:srgbClr val="FF00FF"/>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8744438" y="3987709"/>
                  <a:ext cx="825675" cy="369332"/>
                </a:xfrm>
                <a:prstGeom prst="rect">
                  <a:avLst/>
                </a:prstGeom>
                <a:blipFill>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353820095"/>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6D8A-3A5E-86A1-E296-34306DC42A01}"/>
              </a:ext>
            </a:extLst>
          </p:cNvPr>
          <p:cNvSpPr>
            <a:spLocks noGrp="1"/>
          </p:cNvSpPr>
          <p:nvPr>
            <p:ph type="title"/>
          </p:nvPr>
        </p:nvSpPr>
        <p:spPr/>
        <p:txBody>
          <a:bodyPr/>
          <a:lstStyle/>
          <a:p>
            <a:r>
              <a:rPr lang="en-US" dirty="0"/>
              <a:t>Solver Comparison</a:t>
            </a:r>
          </a:p>
        </p:txBody>
      </p:sp>
      <p:sp>
        <p:nvSpPr>
          <p:cNvPr id="4" name="Slide Number Placeholder 3">
            <a:extLst>
              <a:ext uri="{FF2B5EF4-FFF2-40B4-BE49-F238E27FC236}">
                <a16:creationId xmlns:a16="http://schemas.microsoft.com/office/drawing/2014/main" id="{05FF8692-40F6-D9AB-292F-44FC056F0CC6}"/>
              </a:ext>
            </a:extLst>
          </p:cNvPr>
          <p:cNvSpPr>
            <a:spLocks noGrp="1"/>
          </p:cNvSpPr>
          <p:nvPr>
            <p:ph type="sldNum" sz="quarter" idx="10"/>
          </p:nvPr>
        </p:nvSpPr>
        <p:spPr/>
        <p:txBody>
          <a:bodyPr/>
          <a:lstStyle/>
          <a:p>
            <a:fld id="{74FF9159-C67C-4C1B-88E3-1706C5186037}" type="slidenum">
              <a:rPr lang="en-US" smtClean="0"/>
              <a:t>45</a:t>
            </a:fld>
            <a:endParaRPr lang="en-US"/>
          </a:p>
        </p:txBody>
      </p:sp>
      <p:pic>
        <p:nvPicPr>
          <p:cNvPr id="6" name="Picture 5">
            <a:extLst>
              <a:ext uri="{FF2B5EF4-FFF2-40B4-BE49-F238E27FC236}">
                <a16:creationId xmlns:a16="http://schemas.microsoft.com/office/drawing/2014/main" id="{616B3FD9-CDFC-74B2-9E6C-9905AD1AD9A6}"/>
              </a:ext>
            </a:extLst>
          </p:cNvPr>
          <p:cNvPicPr>
            <a:picLocks noChangeAspect="1"/>
          </p:cNvPicPr>
          <p:nvPr/>
        </p:nvPicPr>
        <p:blipFill>
          <a:blip r:embed="rId2"/>
          <a:stretch>
            <a:fillRect/>
          </a:stretch>
        </p:blipFill>
        <p:spPr>
          <a:xfrm rot="18732049">
            <a:off x="289448" y="2949217"/>
            <a:ext cx="3114301" cy="1613627"/>
          </a:xfrm>
          <a:prstGeom prst="rect">
            <a:avLst/>
          </a:prstGeom>
        </p:spPr>
      </p:pic>
      <p:grpSp>
        <p:nvGrpSpPr>
          <p:cNvPr id="38" name="Group 37">
            <a:extLst>
              <a:ext uri="{FF2B5EF4-FFF2-40B4-BE49-F238E27FC236}">
                <a16:creationId xmlns:a16="http://schemas.microsoft.com/office/drawing/2014/main" id="{BA5ED613-CD21-636C-ED66-69CAF0569454}"/>
              </a:ext>
            </a:extLst>
          </p:cNvPr>
          <p:cNvGrpSpPr/>
          <p:nvPr/>
        </p:nvGrpSpPr>
        <p:grpSpPr>
          <a:xfrm>
            <a:off x="7839789" y="2050186"/>
            <a:ext cx="3811749" cy="3581513"/>
            <a:chOff x="4294435" y="2050186"/>
            <a:chExt cx="3811749" cy="3581513"/>
          </a:xfrm>
        </p:grpSpPr>
        <p:pic>
          <p:nvPicPr>
            <p:cNvPr id="10" name="Picture 9">
              <a:extLst>
                <a:ext uri="{FF2B5EF4-FFF2-40B4-BE49-F238E27FC236}">
                  <a16:creationId xmlns:a16="http://schemas.microsoft.com/office/drawing/2014/main" id="{D638BA00-0AED-A347-808F-CCD328DBD71A}"/>
                </a:ext>
              </a:extLst>
            </p:cNvPr>
            <p:cNvPicPr>
              <a:picLocks noChangeAspect="1"/>
            </p:cNvPicPr>
            <p:nvPr/>
          </p:nvPicPr>
          <p:blipFill>
            <a:blip r:embed="rId3"/>
            <a:stretch>
              <a:fillRect/>
            </a:stretch>
          </p:blipFill>
          <p:spPr>
            <a:xfrm>
              <a:off x="4294435" y="2385165"/>
              <a:ext cx="3097805" cy="287822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0EDCBBC-9484-4066-AECE-28FC9949F558}"/>
                    </a:ext>
                  </a:extLst>
                </p:cNvPr>
                <p:cNvSpPr txBox="1"/>
                <p:nvPr/>
              </p:nvSpPr>
              <p:spPr>
                <a:xfrm>
                  <a:off x="6397665" y="2983481"/>
                  <a:ext cx="81394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𝐵</m:t>
                        </m:r>
                        <m:r>
                          <a:rPr lang="en-US" sz="1600" b="0" i="1" smtClean="0">
                            <a:solidFill>
                              <a:srgbClr val="FF0000"/>
                            </a:solidFill>
                            <a:latin typeface="Cambria Math" panose="02040503050406030204" pitchFamily="18" charset="0"/>
                          </a:rPr>
                          <m:t>=∞</m:t>
                        </m:r>
                      </m:oMath>
                    </m:oMathPara>
                  </a14:m>
                  <a:endParaRPr lang="en-US" sz="1600" dirty="0">
                    <a:solidFill>
                      <a:srgbClr val="FF0000"/>
                    </a:solidFill>
                  </a:endParaRPr>
                </a:p>
              </p:txBody>
            </p:sp>
          </mc:Choice>
          <mc:Fallback xmlns="">
            <p:sp>
              <p:nvSpPr>
                <p:cNvPr id="11" name="TextBox 10">
                  <a:extLst>
                    <a:ext uri="{FF2B5EF4-FFF2-40B4-BE49-F238E27FC236}">
                      <a16:creationId xmlns:a16="http://schemas.microsoft.com/office/drawing/2014/main" id="{90EDCBBC-9484-4066-AECE-28FC9949F558}"/>
                    </a:ext>
                  </a:extLst>
                </p:cNvPr>
                <p:cNvSpPr txBox="1">
                  <a:spLocks noRot="1" noChangeAspect="1" noMove="1" noResize="1" noEditPoints="1" noAdjustHandles="1" noChangeArrowheads="1" noChangeShapeType="1" noTextEdit="1"/>
                </p:cNvSpPr>
                <p:nvPr/>
              </p:nvSpPr>
              <p:spPr>
                <a:xfrm>
                  <a:off x="6397665" y="2983481"/>
                  <a:ext cx="813941"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0F9C9E8-CC8C-92A9-0994-89BA8FAD60A8}"/>
                    </a:ext>
                  </a:extLst>
                </p:cNvPr>
                <p:cNvSpPr txBox="1"/>
                <p:nvPr/>
              </p:nvSpPr>
              <p:spPr>
                <a:xfrm>
                  <a:off x="7353157" y="3179914"/>
                  <a:ext cx="75302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7030A0"/>
                            </a:solidFill>
                            <a:latin typeface="Cambria Math" panose="02040503050406030204" pitchFamily="18" charset="0"/>
                          </a:rPr>
                          <m:t>𝐵</m:t>
                        </m:r>
                        <m:r>
                          <a:rPr lang="en-US" sz="1600" b="0" i="1" smtClean="0">
                            <a:solidFill>
                              <a:srgbClr val="7030A0"/>
                            </a:solidFill>
                            <a:latin typeface="Cambria Math" panose="02040503050406030204" pitchFamily="18" charset="0"/>
                          </a:rPr>
                          <m:t>=3</m:t>
                        </m:r>
                      </m:oMath>
                    </m:oMathPara>
                  </a14:m>
                  <a:endParaRPr lang="en-US" sz="1600" dirty="0">
                    <a:solidFill>
                      <a:srgbClr val="7030A0"/>
                    </a:solidFill>
                  </a:endParaRPr>
                </a:p>
              </p:txBody>
            </p:sp>
          </mc:Choice>
          <mc:Fallback xmlns="">
            <p:sp>
              <p:nvSpPr>
                <p:cNvPr id="12" name="TextBox 11">
                  <a:extLst>
                    <a:ext uri="{FF2B5EF4-FFF2-40B4-BE49-F238E27FC236}">
                      <a16:creationId xmlns:a16="http://schemas.microsoft.com/office/drawing/2014/main" id="{30F9C9E8-CC8C-92A9-0994-89BA8FAD60A8}"/>
                    </a:ext>
                  </a:extLst>
                </p:cNvPr>
                <p:cNvSpPr txBox="1">
                  <a:spLocks noRot="1" noChangeAspect="1" noMove="1" noResize="1" noEditPoints="1" noAdjustHandles="1" noChangeArrowheads="1" noChangeShapeType="1" noTextEdit="1"/>
                </p:cNvSpPr>
                <p:nvPr/>
              </p:nvSpPr>
              <p:spPr>
                <a:xfrm>
                  <a:off x="7353157" y="3179914"/>
                  <a:ext cx="753027"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F0B3940-D85F-B2DC-02F2-FAFDB57A2A7C}"/>
                    </a:ext>
                  </a:extLst>
                </p:cNvPr>
                <p:cNvSpPr txBox="1"/>
                <p:nvPr/>
              </p:nvSpPr>
              <p:spPr>
                <a:xfrm>
                  <a:off x="7353157" y="3411931"/>
                  <a:ext cx="75302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3333CC"/>
                            </a:solidFill>
                            <a:latin typeface="Cambria Math" panose="02040503050406030204" pitchFamily="18" charset="0"/>
                          </a:rPr>
                          <m:t>𝐵</m:t>
                        </m:r>
                        <m:r>
                          <a:rPr lang="en-US" sz="1600" b="0" i="1" smtClean="0">
                            <a:solidFill>
                              <a:srgbClr val="3333CC"/>
                            </a:solidFill>
                            <a:latin typeface="Cambria Math" panose="02040503050406030204" pitchFamily="18" charset="0"/>
                          </a:rPr>
                          <m:t>=2</m:t>
                        </m:r>
                      </m:oMath>
                    </m:oMathPara>
                  </a14:m>
                  <a:endParaRPr lang="en-US" sz="1600" dirty="0">
                    <a:solidFill>
                      <a:srgbClr val="3333CC"/>
                    </a:solidFill>
                  </a:endParaRPr>
                </a:p>
              </p:txBody>
            </p:sp>
          </mc:Choice>
          <mc:Fallback xmlns="">
            <p:sp>
              <p:nvSpPr>
                <p:cNvPr id="13" name="TextBox 12">
                  <a:extLst>
                    <a:ext uri="{FF2B5EF4-FFF2-40B4-BE49-F238E27FC236}">
                      <a16:creationId xmlns:a16="http://schemas.microsoft.com/office/drawing/2014/main" id="{FF0B3940-D85F-B2DC-02F2-FAFDB57A2A7C}"/>
                    </a:ext>
                  </a:extLst>
                </p:cNvPr>
                <p:cNvSpPr txBox="1">
                  <a:spLocks noRot="1" noChangeAspect="1" noMove="1" noResize="1" noEditPoints="1" noAdjustHandles="1" noChangeArrowheads="1" noChangeShapeType="1" noTextEdit="1"/>
                </p:cNvSpPr>
                <p:nvPr/>
              </p:nvSpPr>
              <p:spPr>
                <a:xfrm>
                  <a:off x="7353157" y="3411931"/>
                  <a:ext cx="753027" cy="3385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CBD246A-C8FC-D3FE-2AFD-6D1D2EFB627F}"/>
                    </a:ext>
                  </a:extLst>
                </p:cNvPr>
                <p:cNvSpPr txBox="1"/>
                <p:nvPr/>
              </p:nvSpPr>
              <p:spPr>
                <a:xfrm>
                  <a:off x="7353157" y="3664037"/>
                  <a:ext cx="75302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00FF"/>
                            </a:solidFill>
                            <a:latin typeface="Cambria Math" panose="02040503050406030204" pitchFamily="18" charset="0"/>
                          </a:rPr>
                          <m:t>𝐵</m:t>
                        </m:r>
                        <m:r>
                          <a:rPr lang="en-US" sz="1600" b="0" i="1" smtClean="0">
                            <a:solidFill>
                              <a:srgbClr val="0000FF"/>
                            </a:solidFill>
                            <a:latin typeface="Cambria Math" panose="02040503050406030204" pitchFamily="18" charset="0"/>
                          </a:rPr>
                          <m:t>=1</m:t>
                        </m:r>
                      </m:oMath>
                    </m:oMathPara>
                  </a14:m>
                  <a:endParaRPr lang="en-US" sz="1600" dirty="0">
                    <a:solidFill>
                      <a:srgbClr val="0000FF"/>
                    </a:solidFill>
                  </a:endParaRPr>
                </a:p>
              </p:txBody>
            </p:sp>
          </mc:Choice>
          <mc:Fallback xmlns="">
            <p:sp>
              <p:nvSpPr>
                <p:cNvPr id="14" name="TextBox 13">
                  <a:extLst>
                    <a:ext uri="{FF2B5EF4-FFF2-40B4-BE49-F238E27FC236}">
                      <a16:creationId xmlns:a16="http://schemas.microsoft.com/office/drawing/2014/main" id="{4CBD246A-C8FC-D3FE-2AFD-6D1D2EFB627F}"/>
                    </a:ext>
                  </a:extLst>
                </p:cNvPr>
                <p:cNvSpPr txBox="1">
                  <a:spLocks noRot="1" noChangeAspect="1" noMove="1" noResize="1" noEditPoints="1" noAdjustHandles="1" noChangeArrowheads="1" noChangeShapeType="1" noTextEdit="1"/>
                </p:cNvSpPr>
                <p:nvPr/>
              </p:nvSpPr>
              <p:spPr>
                <a:xfrm>
                  <a:off x="7353157" y="3664037"/>
                  <a:ext cx="753027" cy="338554"/>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281C5C2-69B4-DC80-6B9F-3B03AF7B9E97}"/>
                </a:ext>
              </a:extLst>
            </p:cNvPr>
            <p:cNvSpPr txBox="1"/>
            <p:nvPr/>
          </p:nvSpPr>
          <p:spPr>
            <a:xfrm>
              <a:off x="6071557" y="4095217"/>
              <a:ext cx="1193532" cy="338554"/>
            </a:xfrm>
            <a:prstGeom prst="rect">
              <a:avLst/>
            </a:prstGeom>
            <a:noFill/>
          </p:spPr>
          <p:txBody>
            <a:bodyPr wrap="none" rtlCol="0">
              <a:spAutoFit/>
            </a:bodyPr>
            <a:lstStyle/>
            <a:p>
              <a:r>
                <a:rPr lang="en-US" sz="1600" dirty="0">
                  <a:solidFill>
                    <a:srgbClr val="00B050"/>
                  </a:solidFill>
                </a:rPr>
                <a:t>Propagation</a:t>
              </a:r>
            </a:p>
          </p:txBody>
        </p:sp>
        <p:cxnSp>
          <p:nvCxnSpPr>
            <p:cNvPr id="17" name="Straight Arrow Connector 16">
              <a:extLst>
                <a:ext uri="{FF2B5EF4-FFF2-40B4-BE49-F238E27FC236}">
                  <a16:creationId xmlns:a16="http://schemas.microsoft.com/office/drawing/2014/main" id="{D9349759-2C06-55C3-3951-80D7F1A43DEE}"/>
                </a:ext>
              </a:extLst>
            </p:cNvPr>
            <p:cNvCxnSpPr>
              <a:cxnSpLocks/>
            </p:cNvCxnSpPr>
            <p:nvPr/>
          </p:nvCxnSpPr>
          <p:spPr>
            <a:xfrm flipH="1">
              <a:off x="7281797" y="3349552"/>
              <a:ext cx="167593" cy="11698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5776BD77-8227-230F-49F2-1CC65092964A}"/>
                </a:ext>
              </a:extLst>
            </p:cNvPr>
            <p:cNvCxnSpPr>
              <a:cxnSpLocks/>
            </p:cNvCxnSpPr>
            <p:nvPr/>
          </p:nvCxnSpPr>
          <p:spPr>
            <a:xfrm flipH="1" flipV="1">
              <a:off x="7281797" y="3676130"/>
              <a:ext cx="167593" cy="1172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800C85A7-F1A4-22D5-40C7-07C99F189F85}"/>
                </a:ext>
              </a:extLst>
            </p:cNvPr>
            <p:cNvCxnSpPr>
              <a:cxnSpLocks/>
            </p:cNvCxnSpPr>
            <p:nvPr/>
          </p:nvCxnSpPr>
          <p:spPr>
            <a:xfrm flipH="1">
              <a:off x="7281797" y="3561339"/>
              <a:ext cx="16759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528678F6-7E59-2F3E-4A57-5CE06C07FB1A}"/>
                </a:ext>
              </a:extLst>
            </p:cNvPr>
            <p:cNvSpPr txBox="1"/>
            <p:nvPr/>
          </p:nvSpPr>
          <p:spPr>
            <a:xfrm>
              <a:off x="5547567" y="5262367"/>
              <a:ext cx="1258871" cy="369332"/>
            </a:xfrm>
            <a:prstGeom prst="rect">
              <a:avLst/>
            </a:prstGeom>
            <a:noFill/>
          </p:spPr>
          <p:txBody>
            <a:bodyPr wrap="none" rtlCol="0">
              <a:spAutoFit/>
            </a:bodyPr>
            <a:lstStyle/>
            <a:p>
              <a:r>
                <a:rPr lang="en-US" dirty="0"/>
                <a:t># Level sets</a:t>
              </a:r>
            </a:p>
          </p:txBody>
        </p:sp>
        <p:sp>
          <p:nvSpPr>
            <p:cNvPr id="27" name="TextBox 26">
              <a:extLst>
                <a:ext uri="{FF2B5EF4-FFF2-40B4-BE49-F238E27FC236}">
                  <a16:creationId xmlns:a16="http://schemas.microsoft.com/office/drawing/2014/main" id="{32ED0F26-CBCE-06EC-3621-87644BFDB6CC}"/>
                </a:ext>
              </a:extLst>
            </p:cNvPr>
            <p:cNvSpPr txBox="1"/>
            <p:nvPr/>
          </p:nvSpPr>
          <p:spPr>
            <a:xfrm>
              <a:off x="4961766" y="2050186"/>
              <a:ext cx="2430474" cy="430887"/>
            </a:xfrm>
            <a:prstGeom prst="rect">
              <a:avLst/>
            </a:prstGeom>
            <a:noFill/>
          </p:spPr>
          <p:txBody>
            <a:bodyPr wrap="none" rtlCol="0">
              <a:spAutoFit/>
            </a:bodyPr>
            <a:lstStyle/>
            <a:p>
              <a:r>
                <a:rPr lang="en-US" sz="2200" dirty="0"/>
                <a:t>Running time (secs)</a:t>
              </a:r>
            </a:p>
          </p:txBody>
        </p:sp>
      </p:grpSp>
      <p:sp>
        <p:nvSpPr>
          <p:cNvPr id="29" name="TextBox 28">
            <a:extLst>
              <a:ext uri="{FF2B5EF4-FFF2-40B4-BE49-F238E27FC236}">
                <a16:creationId xmlns:a16="http://schemas.microsoft.com/office/drawing/2014/main" id="{E9851DED-C6E4-1657-60BC-9C5F66D87826}"/>
              </a:ext>
            </a:extLst>
          </p:cNvPr>
          <p:cNvSpPr txBox="1"/>
          <p:nvPr/>
        </p:nvSpPr>
        <p:spPr>
          <a:xfrm>
            <a:off x="903198" y="1932662"/>
            <a:ext cx="1560812" cy="707886"/>
          </a:xfrm>
          <a:prstGeom prst="rect">
            <a:avLst/>
          </a:prstGeom>
          <a:noFill/>
        </p:spPr>
        <p:txBody>
          <a:bodyPr wrap="none" rtlCol="0">
            <a:spAutoFit/>
          </a:bodyPr>
          <a:lstStyle/>
          <a:p>
            <a:pPr algn="ctr"/>
            <a:r>
              <a:rPr lang="en-US" sz="2000" dirty="0"/>
              <a:t>Level set of </a:t>
            </a:r>
          </a:p>
          <a:p>
            <a:pPr algn="ctr"/>
            <a:r>
              <a:rPr lang="en-US" sz="2000" dirty="0"/>
              <a:t>CT bone scan</a:t>
            </a:r>
          </a:p>
        </p:txBody>
      </p:sp>
      <p:grpSp>
        <p:nvGrpSpPr>
          <p:cNvPr id="39" name="Group 38">
            <a:extLst>
              <a:ext uri="{FF2B5EF4-FFF2-40B4-BE49-F238E27FC236}">
                <a16:creationId xmlns:a16="http://schemas.microsoft.com/office/drawing/2014/main" id="{317850B0-F0C1-3CEF-61E3-EB9344B11BFA}"/>
              </a:ext>
            </a:extLst>
          </p:cNvPr>
          <p:cNvGrpSpPr/>
          <p:nvPr/>
        </p:nvGrpSpPr>
        <p:grpSpPr>
          <a:xfrm>
            <a:off x="4076332" y="2049936"/>
            <a:ext cx="2824818" cy="3581763"/>
            <a:chOff x="4076332" y="2049936"/>
            <a:chExt cx="2824818" cy="3581763"/>
          </a:xfrm>
        </p:grpSpPr>
        <p:pic>
          <p:nvPicPr>
            <p:cNvPr id="8" name="Picture 7">
              <a:extLst>
                <a:ext uri="{FF2B5EF4-FFF2-40B4-BE49-F238E27FC236}">
                  <a16:creationId xmlns:a16="http://schemas.microsoft.com/office/drawing/2014/main" id="{C4965B19-5CCE-A7AB-35D8-EA52A43AA37B}"/>
                </a:ext>
              </a:extLst>
            </p:cNvPr>
            <p:cNvPicPr>
              <a:picLocks noChangeAspect="1"/>
            </p:cNvPicPr>
            <p:nvPr/>
          </p:nvPicPr>
          <p:blipFill>
            <a:blip r:embed="rId8"/>
            <a:stretch>
              <a:fillRect/>
            </a:stretch>
          </p:blipFill>
          <p:spPr>
            <a:xfrm>
              <a:off x="4076332" y="2392202"/>
              <a:ext cx="2824818" cy="2842622"/>
            </a:xfrm>
            <a:prstGeom prst="rect">
              <a:avLst/>
            </a:prstGeom>
          </p:spPr>
        </p:pic>
        <p:sp>
          <p:nvSpPr>
            <p:cNvPr id="31" name="TextBox 30">
              <a:extLst>
                <a:ext uri="{FF2B5EF4-FFF2-40B4-BE49-F238E27FC236}">
                  <a16:creationId xmlns:a16="http://schemas.microsoft.com/office/drawing/2014/main" id="{7A2CDA2F-1BA3-5478-CDC3-FE2FD864DB48}"/>
                </a:ext>
              </a:extLst>
            </p:cNvPr>
            <p:cNvSpPr txBox="1"/>
            <p:nvPr/>
          </p:nvSpPr>
          <p:spPr>
            <a:xfrm>
              <a:off x="4706802" y="2049936"/>
              <a:ext cx="2023311" cy="430887"/>
            </a:xfrm>
            <a:prstGeom prst="rect">
              <a:avLst/>
            </a:prstGeom>
            <a:noFill/>
          </p:spPr>
          <p:txBody>
            <a:bodyPr wrap="none" rtlCol="0">
              <a:spAutoFit/>
            </a:bodyPr>
            <a:lstStyle/>
            <a:p>
              <a:r>
                <a:rPr lang="en-US" sz="2200" dirty="0"/>
                <a:t># Topo. features</a:t>
              </a:r>
            </a:p>
          </p:txBody>
        </p:sp>
        <p:sp>
          <p:nvSpPr>
            <p:cNvPr id="32" name="TextBox 31">
              <a:extLst>
                <a:ext uri="{FF2B5EF4-FFF2-40B4-BE49-F238E27FC236}">
                  <a16:creationId xmlns:a16="http://schemas.microsoft.com/office/drawing/2014/main" id="{25955388-6C21-FCF7-DBB8-E3973B0DDE88}"/>
                </a:ext>
              </a:extLst>
            </p:cNvPr>
            <p:cNvSpPr txBox="1"/>
            <p:nvPr/>
          </p:nvSpPr>
          <p:spPr>
            <a:xfrm>
              <a:off x="5089021" y="5262367"/>
              <a:ext cx="1258871" cy="369332"/>
            </a:xfrm>
            <a:prstGeom prst="rect">
              <a:avLst/>
            </a:prstGeom>
            <a:noFill/>
          </p:spPr>
          <p:txBody>
            <a:bodyPr wrap="none" rtlCol="0">
              <a:spAutoFit/>
            </a:bodyPr>
            <a:lstStyle/>
            <a:p>
              <a:r>
                <a:rPr lang="en-US" dirty="0"/>
                <a:t># Level sets</a:t>
              </a:r>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14BED2-8EC9-2227-A6C9-E7CBAEBA20A1}"/>
                  </a:ext>
                </a:extLst>
              </p:cNvPr>
              <p:cNvSpPr txBox="1"/>
              <p:nvPr/>
            </p:nvSpPr>
            <p:spPr>
              <a:xfrm>
                <a:off x="6730113" y="3319632"/>
                <a:ext cx="81394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𝐵</m:t>
                      </m:r>
                      <m:r>
                        <a:rPr lang="en-US" sz="1600" b="0" i="1" smtClean="0">
                          <a:solidFill>
                            <a:srgbClr val="FF0000"/>
                          </a:solidFill>
                          <a:latin typeface="Cambria Math" panose="02040503050406030204" pitchFamily="18" charset="0"/>
                        </a:rPr>
                        <m:t>=∞</m:t>
                      </m:r>
                    </m:oMath>
                  </m:oMathPara>
                </a14:m>
                <a:endParaRPr lang="en-US" sz="1600" dirty="0">
                  <a:solidFill>
                    <a:srgbClr val="FF0000"/>
                  </a:solidFill>
                </a:endParaRPr>
              </a:p>
            </p:txBody>
          </p:sp>
        </mc:Choice>
        <mc:Fallback xmlns="">
          <p:sp>
            <p:nvSpPr>
              <p:cNvPr id="33" name="TextBox 32">
                <a:extLst>
                  <a:ext uri="{FF2B5EF4-FFF2-40B4-BE49-F238E27FC236}">
                    <a16:creationId xmlns:a16="http://schemas.microsoft.com/office/drawing/2014/main" id="{CB14BED2-8EC9-2227-A6C9-E7CBAEBA20A1}"/>
                  </a:ext>
                </a:extLst>
              </p:cNvPr>
              <p:cNvSpPr txBox="1">
                <a:spLocks noRot="1" noChangeAspect="1" noMove="1" noResize="1" noEditPoints="1" noAdjustHandles="1" noChangeArrowheads="1" noChangeShapeType="1" noTextEdit="1"/>
              </p:cNvSpPr>
              <p:nvPr/>
            </p:nvSpPr>
            <p:spPr>
              <a:xfrm>
                <a:off x="6730113" y="3319632"/>
                <a:ext cx="813941" cy="338554"/>
              </a:xfrm>
              <a:prstGeom prst="rect">
                <a:avLst/>
              </a:prstGeom>
              <a:blipFill>
                <a:blip r:embed="rId9"/>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68113A0-1840-783C-4AEE-0AF61174A7B7}"/>
              </a:ext>
            </a:extLst>
          </p:cNvPr>
          <p:cNvSpPr txBox="1"/>
          <p:nvPr/>
        </p:nvSpPr>
        <p:spPr>
          <a:xfrm>
            <a:off x="5240375" y="2794429"/>
            <a:ext cx="1193532" cy="338554"/>
          </a:xfrm>
          <a:prstGeom prst="rect">
            <a:avLst/>
          </a:prstGeom>
          <a:noFill/>
        </p:spPr>
        <p:txBody>
          <a:bodyPr wrap="none" rtlCol="0">
            <a:spAutoFit/>
          </a:bodyPr>
          <a:lstStyle/>
          <a:p>
            <a:r>
              <a:rPr lang="en-US" sz="1600" dirty="0">
                <a:solidFill>
                  <a:srgbClr val="00B050"/>
                </a:solidFill>
              </a:rPr>
              <a:t>Propagation</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FE25CAC-AE6B-0D8F-FC99-A1C832444D86}"/>
                  </a:ext>
                </a:extLst>
              </p:cNvPr>
              <p:cNvSpPr txBox="1"/>
              <p:nvPr/>
            </p:nvSpPr>
            <p:spPr>
              <a:xfrm>
                <a:off x="6730113" y="3090446"/>
                <a:ext cx="106400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7030A0"/>
                          </a:solidFill>
                          <a:latin typeface="Cambria Math" panose="02040503050406030204" pitchFamily="18" charset="0"/>
                        </a:rPr>
                        <m:t>𝐵</m:t>
                      </m:r>
                      <m:r>
                        <a:rPr lang="en-US" sz="1600" b="0" i="1" smtClean="0">
                          <a:solidFill>
                            <a:srgbClr val="7030A0"/>
                          </a:solidFill>
                          <a:latin typeface="Cambria Math" panose="02040503050406030204" pitchFamily="18" charset="0"/>
                        </a:rPr>
                        <m:t>=1,2,3</m:t>
                      </m:r>
                    </m:oMath>
                  </m:oMathPara>
                </a14:m>
                <a:endParaRPr lang="en-US" sz="1600" dirty="0">
                  <a:solidFill>
                    <a:srgbClr val="7030A0"/>
                  </a:solidFill>
                </a:endParaRPr>
              </a:p>
            </p:txBody>
          </p:sp>
        </mc:Choice>
        <mc:Fallback xmlns="">
          <p:sp>
            <p:nvSpPr>
              <p:cNvPr id="35" name="TextBox 34">
                <a:extLst>
                  <a:ext uri="{FF2B5EF4-FFF2-40B4-BE49-F238E27FC236}">
                    <a16:creationId xmlns:a16="http://schemas.microsoft.com/office/drawing/2014/main" id="{BFE25CAC-AE6B-0D8F-FC99-A1C832444D86}"/>
                  </a:ext>
                </a:extLst>
              </p:cNvPr>
              <p:cNvSpPr txBox="1">
                <a:spLocks noRot="1" noChangeAspect="1" noMove="1" noResize="1" noEditPoints="1" noAdjustHandles="1" noChangeArrowheads="1" noChangeShapeType="1" noTextEdit="1"/>
              </p:cNvSpPr>
              <p:nvPr/>
            </p:nvSpPr>
            <p:spPr>
              <a:xfrm>
                <a:off x="6730113" y="3090446"/>
                <a:ext cx="1064009" cy="338554"/>
              </a:xfrm>
              <a:prstGeom prst="rect">
                <a:avLst/>
              </a:prstGeom>
              <a:blipFill>
                <a:blip r:embed="rId10"/>
                <a:stretch>
                  <a:fillRect/>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3E3EC160-08DE-AB47-C59A-43D12E02A2C6}"/>
              </a:ext>
            </a:extLst>
          </p:cNvPr>
          <p:cNvSpPr txBox="1"/>
          <p:nvPr/>
        </p:nvSpPr>
        <p:spPr>
          <a:xfrm>
            <a:off x="5313882" y="4095217"/>
            <a:ext cx="1248355" cy="584775"/>
          </a:xfrm>
          <a:prstGeom prst="rect">
            <a:avLst/>
          </a:prstGeom>
          <a:noFill/>
        </p:spPr>
        <p:txBody>
          <a:bodyPr wrap="none" rtlCol="0">
            <a:spAutoFit/>
          </a:bodyPr>
          <a:lstStyle/>
          <a:p>
            <a:pPr algn="ctr"/>
            <a:r>
              <a:rPr lang="en-US" sz="1600" dirty="0">
                <a:solidFill>
                  <a:schemeClr val="bg1">
                    <a:lumMod val="65000"/>
                  </a:schemeClr>
                </a:solidFill>
              </a:rPr>
              <a:t>[Zeng 20]</a:t>
            </a:r>
          </a:p>
          <a:p>
            <a:pPr algn="ctr"/>
            <a:r>
              <a:rPr lang="en-US" sz="1600" dirty="0">
                <a:solidFill>
                  <a:schemeClr val="bg1">
                    <a:lumMod val="65000"/>
                  </a:schemeClr>
                </a:solidFill>
              </a:rPr>
              <a:t>(not nesting)</a:t>
            </a:r>
          </a:p>
        </p:txBody>
      </p:sp>
      <p:sp>
        <p:nvSpPr>
          <p:cNvPr id="40" name="TextBox 39">
            <a:extLst>
              <a:ext uri="{FF2B5EF4-FFF2-40B4-BE49-F238E27FC236}">
                <a16:creationId xmlns:a16="http://schemas.microsoft.com/office/drawing/2014/main" id="{3D661F55-2B68-6AF3-0305-2A37E972B217}"/>
              </a:ext>
            </a:extLst>
          </p:cNvPr>
          <p:cNvSpPr txBox="1"/>
          <p:nvPr/>
        </p:nvSpPr>
        <p:spPr>
          <a:xfrm>
            <a:off x="910701" y="5353678"/>
            <a:ext cx="1871794" cy="923330"/>
          </a:xfrm>
          <a:prstGeom prst="rect">
            <a:avLst/>
          </a:prstGeom>
          <a:noFill/>
        </p:spPr>
        <p:txBody>
          <a:bodyPr wrap="none" rtlCol="0">
            <a:spAutoFit/>
          </a:bodyPr>
          <a:lstStyle/>
          <a:p>
            <a:r>
              <a:rPr lang="en-US" dirty="0"/>
              <a:t># components: 31</a:t>
            </a:r>
          </a:p>
          <a:p>
            <a:r>
              <a:rPr lang="en-US" dirty="0"/>
              <a:t># handles: 371</a:t>
            </a:r>
          </a:p>
          <a:p>
            <a:r>
              <a:rPr lang="en-US" dirty="0"/>
              <a:t># voids: 106</a:t>
            </a:r>
          </a:p>
        </p:txBody>
      </p:sp>
    </p:spTree>
    <p:extLst>
      <p:ext uri="{BB962C8B-B14F-4D97-AF65-F5344CB8AC3E}">
        <p14:creationId xmlns:p14="http://schemas.microsoft.com/office/powerpoint/2010/main" val="1788730921"/>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4C2F-BA89-E9E4-E393-BDE646BADCC1}"/>
              </a:ext>
            </a:extLst>
          </p:cNvPr>
          <p:cNvSpPr>
            <a:spLocks noGrp="1"/>
          </p:cNvSpPr>
          <p:nvPr>
            <p:ph type="title"/>
          </p:nvPr>
        </p:nvSpPr>
        <p:spPr/>
        <p:txBody>
          <a:bodyPr/>
          <a:lstStyle/>
          <a:p>
            <a:r>
              <a:rPr lang="en-US" dirty="0"/>
              <a:t>Results: Roots</a:t>
            </a:r>
          </a:p>
        </p:txBody>
      </p:sp>
      <p:sp>
        <p:nvSpPr>
          <p:cNvPr id="4" name="Slide Number Placeholder 3">
            <a:extLst>
              <a:ext uri="{FF2B5EF4-FFF2-40B4-BE49-F238E27FC236}">
                <a16:creationId xmlns:a16="http://schemas.microsoft.com/office/drawing/2014/main" id="{F4E6C4B7-7890-E98B-5805-B81B1CEB4FDB}"/>
              </a:ext>
            </a:extLst>
          </p:cNvPr>
          <p:cNvSpPr>
            <a:spLocks noGrp="1"/>
          </p:cNvSpPr>
          <p:nvPr>
            <p:ph type="sldNum" sz="quarter" idx="10"/>
          </p:nvPr>
        </p:nvSpPr>
        <p:spPr/>
        <p:txBody>
          <a:bodyPr/>
          <a:lstStyle/>
          <a:p>
            <a:fld id="{74FF9159-C67C-4C1B-88E3-1706C5186037}" type="slidenum">
              <a:rPr lang="en-US" smtClean="0"/>
              <a:t>46</a:t>
            </a:fld>
            <a:endParaRPr lang="en-US"/>
          </a:p>
        </p:txBody>
      </p:sp>
      <p:grpSp>
        <p:nvGrpSpPr>
          <p:cNvPr id="5" name="Group 4">
            <a:extLst>
              <a:ext uri="{FF2B5EF4-FFF2-40B4-BE49-F238E27FC236}">
                <a16:creationId xmlns:a16="http://schemas.microsoft.com/office/drawing/2014/main" id="{20801E00-239F-A807-1FC2-3BFD9C873C25}"/>
              </a:ext>
            </a:extLst>
          </p:cNvPr>
          <p:cNvGrpSpPr/>
          <p:nvPr/>
        </p:nvGrpSpPr>
        <p:grpSpPr>
          <a:xfrm>
            <a:off x="1362861" y="3394169"/>
            <a:ext cx="8641046" cy="1642260"/>
            <a:chOff x="1200936" y="4864439"/>
            <a:chExt cx="8641046" cy="1642260"/>
          </a:xfrm>
        </p:grpSpPr>
        <p:sp>
          <p:nvSpPr>
            <p:cNvPr id="6" name="TextBox 5">
              <a:extLst>
                <a:ext uri="{FF2B5EF4-FFF2-40B4-BE49-F238E27FC236}">
                  <a16:creationId xmlns:a16="http://schemas.microsoft.com/office/drawing/2014/main" id="{4A354716-0B9F-8FE9-69A2-508047045E6D}"/>
                </a:ext>
              </a:extLst>
            </p:cNvPr>
            <p:cNvSpPr txBox="1"/>
            <p:nvPr/>
          </p:nvSpPr>
          <p:spPr>
            <a:xfrm>
              <a:off x="1200936" y="5126032"/>
              <a:ext cx="2411429" cy="707886"/>
            </a:xfrm>
            <a:prstGeom prst="rect">
              <a:avLst/>
            </a:prstGeom>
            <a:noFill/>
          </p:spPr>
          <p:txBody>
            <a:bodyPr wrap="none" rtlCol="0">
              <a:spAutoFit/>
            </a:bodyPr>
            <a:lstStyle/>
            <a:p>
              <a:pPr algn="r"/>
              <a:r>
                <a:rPr lang="en-US" sz="2000" dirty="0"/>
                <a:t>Single-shape </a:t>
              </a:r>
              <a:r>
                <a:rPr lang="en-US" sz="1600" dirty="0"/>
                <a:t>[Zeng 20]</a:t>
              </a:r>
              <a:r>
                <a:rPr lang="en-US" sz="2000" dirty="0"/>
                <a:t>:</a:t>
              </a:r>
            </a:p>
            <a:p>
              <a:pPr algn="r"/>
              <a:r>
                <a:rPr lang="en-US" sz="2000" dirty="0"/>
                <a:t>(Simply connected)</a:t>
              </a:r>
            </a:p>
          </p:txBody>
        </p:sp>
        <p:pic>
          <p:nvPicPr>
            <p:cNvPr id="7" name="Picture 6">
              <a:extLst>
                <a:ext uri="{FF2B5EF4-FFF2-40B4-BE49-F238E27FC236}">
                  <a16:creationId xmlns:a16="http://schemas.microsoft.com/office/drawing/2014/main" id="{20CE8F61-4B10-3607-DC2E-8E5025C32459}"/>
                </a:ext>
              </a:extLst>
            </p:cNvPr>
            <p:cNvPicPr>
              <a:picLocks noChangeAspect="1"/>
            </p:cNvPicPr>
            <p:nvPr/>
          </p:nvPicPr>
          <p:blipFill>
            <a:blip r:embed="rId2"/>
            <a:stretch>
              <a:fillRect/>
            </a:stretch>
          </p:blipFill>
          <p:spPr>
            <a:xfrm>
              <a:off x="3705124" y="4864439"/>
              <a:ext cx="2824253" cy="1587736"/>
            </a:xfrm>
            <a:prstGeom prst="rect">
              <a:avLst/>
            </a:prstGeom>
          </p:spPr>
        </p:pic>
        <p:pic>
          <p:nvPicPr>
            <p:cNvPr id="8" name="Picture 7">
              <a:extLst>
                <a:ext uri="{FF2B5EF4-FFF2-40B4-BE49-F238E27FC236}">
                  <a16:creationId xmlns:a16="http://schemas.microsoft.com/office/drawing/2014/main" id="{6E680A2D-C9E8-C4E7-5929-FE685CE129BF}"/>
                </a:ext>
              </a:extLst>
            </p:cNvPr>
            <p:cNvPicPr>
              <a:picLocks noChangeAspect="1"/>
            </p:cNvPicPr>
            <p:nvPr/>
          </p:nvPicPr>
          <p:blipFill>
            <a:blip r:embed="rId3"/>
            <a:stretch>
              <a:fillRect/>
            </a:stretch>
          </p:blipFill>
          <p:spPr>
            <a:xfrm>
              <a:off x="6791324" y="4887035"/>
              <a:ext cx="3050658" cy="1619664"/>
            </a:xfrm>
            <a:prstGeom prst="rect">
              <a:avLst/>
            </a:prstGeom>
          </p:spPr>
        </p:pic>
      </p:grpSp>
      <p:grpSp>
        <p:nvGrpSpPr>
          <p:cNvPr id="9" name="Group 8">
            <a:extLst>
              <a:ext uri="{FF2B5EF4-FFF2-40B4-BE49-F238E27FC236}">
                <a16:creationId xmlns:a16="http://schemas.microsoft.com/office/drawing/2014/main" id="{2F37DCEC-8251-DAF7-4FA7-DD3483D31654}"/>
              </a:ext>
            </a:extLst>
          </p:cNvPr>
          <p:cNvGrpSpPr/>
          <p:nvPr/>
        </p:nvGrpSpPr>
        <p:grpSpPr>
          <a:xfrm>
            <a:off x="2971286" y="1417584"/>
            <a:ext cx="7024445" cy="2011416"/>
            <a:chOff x="2809361" y="2825970"/>
            <a:chExt cx="7024445" cy="2011416"/>
          </a:xfrm>
        </p:grpSpPr>
        <p:pic>
          <p:nvPicPr>
            <p:cNvPr id="10" name="Picture 9">
              <a:extLst>
                <a:ext uri="{FF2B5EF4-FFF2-40B4-BE49-F238E27FC236}">
                  <a16:creationId xmlns:a16="http://schemas.microsoft.com/office/drawing/2014/main" id="{4A039907-9043-F25E-903B-AA4BFD7CF6FB}"/>
                </a:ext>
              </a:extLst>
            </p:cNvPr>
            <p:cNvPicPr>
              <a:picLocks noChangeAspect="1"/>
            </p:cNvPicPr>
            <p:nvPr/>
          </p:nvPicPr>
          <p:blipFill>
            <a:blip r:embed="rId4"/>
            <a:stretch>
              <a:fillRect/>
            </a:stretch>
          </p:blipFill>
          <p:spPr>
            <a:xfrm>
              <a:off x="3727293" y="3185793"/>
              <a:ext cx="2815545" cy="1651593"/>
            </a:xfrm>
            <a:prstGeom prst="rect">
              <a:avLst/>
            </a:prstGeom>
          </p:spPr>
        </p:pic>
        <p:pic>
          <p:nvPicPr>
            <p:cNvPr id="11" name="Picture 10">
              <a:extLst>
                <a:ext uri="{FF2B5EF4-FFF2-40B4-BE49-F238E27FC236}">
                  <a16:creationId xmlns:a16="http://schemas.microsoft.com/office/drawing/2014/main" id="{3B7DEC02-F484-F7DE-EA8C-404E230E13A0}"/>
                </a:ext>
              </a:extLst>
            </p:cNvPr>
            <p:cNvPicPr>
              <a:picLocks noChangeAspect="1"/>
            </p:cNvPicPr>
            <p:nvPr/>
          </p:nvPicPr>
          <p:blipFill>
            <a:blip r:embed="rId5"/>
            <a:stretch>
              <a:fillRect/>
            </a:stretch>
          </p:blipFill>
          <p:spPr>
            <a:xfrm>
              <a:off x="6815076" y="3185793"/>
              <a:ext cx="3018730" cy="1616762"/>
            </a:xfrm>
            <a:prstGeom prst="rect">
              <a:avLst/>
            </a:prstGeom>
          </p:spPr>
        </p:pic>
        <p:sp>
          <p:nvSpPr>
            <p:cNvPr id="12" name="TextBox 11">
              <a:extLst>
                <a:ext uri="{FF2B5EF4-FFF2-40B4-BE49-F238E27FC236}">
                  <a16:creationId xmlns:a16="http://schemas.microsoft.com/office/drawing/2014/main" id="{7C1E9991-1239-5600-0914-8CFEC47A9304}"/>
                </a:ext>
              </a:extLst>
            </p:cNvPr>
            <p:cNvSpPr txBox="1"/>
            <p:nvPr/>
          </p:nvSpPr>
          <p:spPr>
            <a:xfrm>
              <a:off x="4969822" y="2825970"/>
              <a:ext cx="889987" cy="400110"/>
            </a:xfrm>
            <a:prstGeom prst="rect">
              <a:avLst/>
            </a:prstGeom>
            <a:noFill/>
          </p:spPr>
          <p:txBody>
            <a:bodyPr wrap="none" rtlCol="0">
              <a:spAutoFit/>
            </a:bodyPr>
            <a:lstStyle/>
            <a:p>
              <a:r>
                <a:rPr lang="en-US" sz="2000" dirty="0"/>
                <a:t>Time 1</a:t>
              </a:r>
            </a:p>
          </p:txBody>
        </p:sp>
        <p:sp>
          <p:nvSpPr>
            <p:cNvPr id="13" name="TextBox 12">
              <a:extLst>
                <a:ext uri="{FF2B5EF4-FFF2-40B4-BE49-F238E27FC236}">
                  <a16:creationId xmlns:a16="http://schemas.microsoft.com/office/drawing/2014/main" id="{3770ECBA-259E-4975-FD06-425BCF4E0271}"/>
                </a:ext>
              </a:extLst>
            </p:cNvPr>
            <p:cNvSpPr txBox="1"/>
            <p:nvPr/>
          </p:nvSpPr>
          <p:spPr>
            <a:xfrm>
              <a:off x="8285921" y="2825970"/>
              <a:ext cx="889987" cy="400110"/>
            </a:xfrm>
            <a:prstGeom prst="rect">
              <a:avLst/>
            </a:prstGeom>
            <a:noFill/>
          </p:spPr>
          <p:txBody>
            <a:bodyPr wrap="none" rtlCol="0">
              <a:spAutoFit/>
            </a:bodyPr>
            <a:lstStyle/>
            <a:p>
              <a:r>
                <a:rPr lang="en-US" sz="2000" dirty="0"/>
                <a:t>Time 2</a:t>
              </a:r>
            </a:p>
          </p:txBody>
        </p:sp>
        <p:sp>
          <p:nvSpPr>
            <p:cNvPr id="14" name="TextBox 13">
              <a:extLst>
                <a:ext uri="{FF2B5EF4-FFF2-40B4-BE49-F238E27FC236}">
                  <a16:creationId xmlns:a16="http://schemas.microsoft.com/office/drawing/2014/main" id="{6C1247AC-89B8-5BAE-DC09-9183EC19D610}"/>
                </a:ext>
              </a:extLst>
            </p:cNvPr>
            <p:cNvSpPr txBox="1"/>
            <p:nvPr/>
          </p:nvSpPr>
          <p:spPr>
            <a:xfrm>
              <a:off x="2809361" y="3518839"/>
              <a:ext cx="808235" cy="400110"/>
            </a:xfrm>
            <a:prstGeom prst="rect">
              <a:avLst/>
            </a:prstGeom>
            <a:noFill/>
          </p:spPr>
          <p:txBody>
            <a:bodyPr wrap="none" rtlCol="0">
              <a:spAutoFit/>
            </a:bodyPr>
            <a:lstStyle/>
            <a:p>
              <a:r>
                <a:rPr lang="en-US" sz="2000" dirty="0"/>
                <a:t>Input: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70E2BA8-0A16-CC31-E391-2FEFA48B3EF2}"/>
                    </a:ext>
                  </a:extLst>
                </p:cNvPr>
                <p:cNvSpPr txBox="1"/>
                <p:nvPr/>
              </p:nvSpPr>
              <p:spPr>
                <a:xfrm>
                  <a:off x="6652535" y="3549617"/>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652535" y="3549617"/>
                  <a:ext cx="298159" cy="369332"/>
                </a:xfrm>
                <a:prstGeom prst="rect">
                  <a:avLst/>
                </a:prstGeom>
                <a:blipFill>
                  <a:blip r:embed="rId6"/>
                  <a:stretch>
                    <a:fillRect l="-14286" r="-16327"/>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06C232D0-8B82-5580-D66B-D8D12BC7BF90}"/>
              </a:ext>
            </a:extLst>
          </p:cNvPr>
          <p:cNvGrpSpPr/>
          <p:nvPr/>
        </p:nvGrpSpPr>
        <p:grpSpPr>
          <a:xfrm>
            <a:off x="5202132" y="3413283"/>
            <a:ext cx="4023217" cy="893663"/>
            <a:chOff x="5040207" y="4883553"/>
            <a:chExt cx="4023217" cy="893663"/>
          </a:xfrm>
        </p:grpSpPr>
        <p:sp>
          <p:nvSpPr>
            <p:cNvPr id="17" name="Oval 16">
              <a:extLst>
                <a:ext uri="{FF2B5EF4-FFF2-40B4-BE49-F238E27FC236}">
                  <a16:creationId xmlns:a16="http://schemas.microsoft.com/office/drawing/2014/main" id="{EEFFF1AB-2E6D-E1EC-84A2-BC931DCAA373}"/>
                </a:ext>
              </a:extLst>
            </p:cNvPr>
            <p:cNvSpPr/>
            <p:nvPr/>
          </p:nvSpPr>
          <p:spPr>
            <a:xfrm>
              <a:off x="5040207" y="5177512"/>
              <a:ext cx="665018" cy="599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4EB889-8892-03EF-D91C-456C424BC330}"/>
                </a:ext>
              </a:extLst>
            </p:cNvPr>
            <p:cNvSpPr/>
            <p:nvPr/>
          </p:nvSpPr>
          <p:spPr>
            <a:xfrm>
              <a:off x="8398406" y="5145940"/>
              <a:ext cx="665018" cy="599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D876AD2-C675-9996-3D46-71AEDEF7F9BF}"/>
                </a:ext>
              </a:extLst>
            </p:cNvPr>
            <p:cNvSpPr txBox="1"/>
            <p:nvPr/>
          </p:nvSpPr>
          <p:spPr>
            <a:xfrm>
              <a:off x="6356400" y="4883553"/>
              <a:ext cx="1345881" cy="369332"/>
            </a:xfrm>
            <a:prstGeom prst="rect">
              <a:avLst/>
            </a:prstGeom>
            <a:noFill/>
          </p:spPr>
          <p:txBody>
            <a:bodyPr wrap="none" rtlCol="0">
              <a:spAutoFit/>
            </a:bodyPr>
            <a:lstStyle/>
            <a:p>
              <a:r>
                <a:rPr lang="en-US" dirty="0">
                  <a:solidFill>
                    <a:srgbClr val="FF0000"/>
                  </a:solidFill>
                </a:rPr>
                <a:t>Not nesting!</a:t>
              </a:r>
            </a:p>
          </p:txBody>
        </p:sp>
        <p:grpSp>
          <p:nvGrpSpPr>
            <p:cNvPr id="20" name="Group 19">
              <a:extLst>
                <a:ext uri="{FF2B5EF4-FFF2-40B4-BE49-F238E27FC236}">
                  <a16:creationId xmlns:a16="http://schemas.microsoft.com/office/drawing/2014/main" id="{B3452D95-593F-A059-FE26-F4F1572243AC}"/>
                </a:ext>
              </a:extLst>
            </p:cNvPr>
            <p:cNvGrpSpPr/>
            <p:nvPr/>
          </p:nvGrpSpPr>
          <p:grpSpPr>
            <a:xfrm>
              <a:off x="6582643" y="5177512"/>
              <a:ext cx="423514" cy="461665"/>
              <a:chOff x="5923081" y="5005944"/>
              <a:chExt cx="423514" cy="461665"/>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444AB64-F525-954B-DA21-256BEA71464C}"/>
                      </a:ext>
                    </a:extLst>
                  </p:cNvPr>
                  <p:cNvSpPr txBox="1"/>
                  <p:nvPr/>
                </p:nvSpPr>
                <p:spPr>
                  <a:xfrm>
                    <a:off x="5992973" y="5052111"/>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m:t>
                          </m:r>
                        </m:oMath>
                      </m:oMathPara>
                    </a14:m>
                    <a:endParaRPr lang="en-US" sz="2400" b="0" dirty="0">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992973" y="5052111"/>
                    <a:ext cx="298159" cy="369332"/>
                  </a:xfrm>
                  <a:prstGeom prst="rect">
                    <a:avLst/>
                  </a:prstGeom>
                  <a:blipFill>
                    <a:blip r:embed="rId7"/>
                    <a:stretch>
                      <a:fillRect l="-14286" r="-16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38238F4E-1295-CC48-97C1-29EEC50E9C09}"/>
                      </a:ext>
                    </a:extLst>
                  </p:cNvPr>
                  <p:cNvSpPr/>
                  <p:nvPr/>
                </p:nvSpPr>
                <p:spPr>
                  <a:xfrm>
                    <a:off x="5923081" y="5005944"/>
                    <a:ext cx="4235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dirty="0" smtClean="0">
                              <a:solidFill>
                                <a:srgbClr val="FF0000"/>
                              </a:solidFill>
                              <a:latin typeface="Cambria Math" panose="02040503050406030204" pitchFamily="18" charset="0"/>
                              <a:ea typeface="Cambria Math" panose="02040503050406030204" pitchFamily="18" charset="0"/>
                            </a:rPr>
                            <m:t>∖</m:t>
                          </m:r>
                        </m:oMath>
                      </m:oMathPara>
                    </a14:m>
                    <a:endParaRPr lang="en-US" sz="2400" dirty="0">
                      <a:solidFill>
                        <a:srgbClr val="FF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5923081" y="5005944"/>
                    <a:ext cx="423514" cy="461665"/>
                  </a:xfrm>
                  <a:prstGeom prst="rect">
                    <a:avLst/>
                  </a:prstGeom>
                  <a:blipFill>
                    <a:blip r:embed="rId8"/>
                    <a:stretch>
                      <a:fillRect l="-4348" r="-4348" b="-17105"/>
                    </a:stretch>
                  </a:blipFill>
                </p:spPr>
                <p:txBody>
                  <a:bodyPr/>
                  <a:lstStyle/>
                  <a:p>
                    <a:r>
                      <a:rPr lang="en-US">
                        <a:noFill/>
                      </a:rPr>
                      <a:t> </a:t>
                    </a:r>
                  </a:p>
                </p:txBody>
              </p:sp>
            </mc:Fallback>
          </mc:AlternateContent>
        </p:grpSp>
      </p:grpSp>
      <p:grpSp>
        <p:nvGrpSpPr>
          <p:cNvPr id="29" name="Group 28">
            <a:extLst>
              <a:ext uri="{FF2B5EF4-FFF2-40B4-BE49-F238E27FC236}">
                <a16:creationId xmlns:a16="http://schemas.microsoft.com/office/drawing/2014/main" id="{25C59AF6-27D1-FB89-36F5-3746A5A4508E}"/>
              </a:ext>
            </a:extLst>
          </p:cNvPr>
          <p:cNvGrpSpPr/>
          <p:nvPr/>
        </p:nvGrpSpPr>
        <p:grpSpPr>
          <a:xfrm>
            <a:off x="1587538" y="5100628"/>
            <a:ext cx="8408194" cy="1594702"/>
            <a:chOff x="1425613" y="5100628"/>
            <a:chExt cx="8408194" cy="1594702"/>
          </a:xfrm>
        </p:grpSpPr>
        <p:pic>
          <p:nvPicPr>
            <p:cNvPr id="23" name="Picture 22">
              <a:extLst>
                <a:ext uri="{FF2B5EF4-FFF2-40B4-BE49-F238E27FC236}">
                  <a16:creationId xmlns:a16="http://schemas.microsoft.com/office/drawing/2014/main" id="{84CA4573-493E-5163-7FEB-6909ECE02D24}"/>
                </a:ext>
              </a:extLst>
            </p:cNvPr>
            <p:cNvPicPr>
              <a:picLocks noChangeAspect="1"/>
            </p:cNvPicPr>
            <p:nvPr/>
          </p:nvPicPr>
          <p:blipFill>
            <a:blip r:embed="rId9"/>
            <a:stretch>
              <a:fillRect/>
            </a:stretch>
          </p:blipFill>
          <p:spPr>
            <a:xfrm>
              <a:off x="3751004" y="5100628"/>
              <a:ext cx="2767616" cy="1510922"/>
            </a:xfrm>
            <a:prstGeom prst="rect">
              <a:avLst/>
            </a:prstGeom>
          </p:spPr>
        </p:pic>
        <p:pic>
          <p:nvPicPr>
            <p:cNvPr id="25" name="Picture 24">
              <a:extLst>
                <a:ext uri="{FF2B5EF4-FFF2-40B4-BE49-F238E27FC236}">
                  <a16:creationId xmlns:a16="http://schemas.microsoft.com/office/drawing/2014/main" id="{702625EA-7931-9BDC-28EC-B1BA6CBE6DD1}"/>
                </a:ext>
              </a:extLst>
            </p:cNvPr>
            <p:cNvPicPr>
              <a:picLocks noChangeAspect="1"/>
            </p:cNvPicPr>
            <p:nvPr/>
          </p:nvPicPr>
          <p:blipFill>
            <a:blip r:embed="rId10"/>
            <a:stretch>
              <a:fillRect/>
            </a:stretch>
          </p:blipFill>
          <p:spPr>
            <a:xfrm>
              <a:off x="6846630" y="5100628"/>
              <a:ext cx="2987177" cy="1594702"/>
            </a:xfrm>
            <a:prstGeom prst="rect">
              <a:avLst/>
            </a:prstGeom>
          </p:spPr>
        </p:pic>
        <p:sp>
          <p:nvSpPr>
            <p:cNvPr id="27" name="TextBox 26">
              <a:extLst>
                <a:ext uri="{FF2B5EF4-FFF2-40B4-BE49-F238E27FC236}">
                  <a16:creationId xmlns:a16="http://schemas.microsoft.com/office/drawing/2014/main" id="{537475F6-22E9-2136-765A-869748E1305C}"/>
                </a:ext>
              </a:extLst>
            </p:cNvPr>
            <p:cNvSpPr txBox="1"/>
            <p:nvPr/>
          </p:nvSpPr>
          <p:spPr>
            <a:xfrm>
              <a:off x="1425613" y="5284537"/>
              <a:ext cx="2186752" cy="707886"/>
            </a:xfrm>
            <a:prstGeom prst="rect">
              <a:avLst/>
            </a:prstGeom>
            <a:noFill/>
          </p:spPr>
          <p:txBody>
            <a:bodyPr wrap="none" rtlCol="0">
              <a:spAutoFit/>
            </a:bodyPr>
            <a:lstStyle/>
            <a:p>
              <a:pPr algn="r"/>
              <a:r>
                <a:rPr lang="en-US" sz="2000" dirty="0"/>
                <a:t>Our method:</a:t>
              </a:r>
            </a:p>
            <a:p>
              <a:pPr algn="r"/>
              <a:r>
                <a:rPr lang="en-US" sz="2000" dirty="0"/>
                <a:t>(Simply connected)</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E14E671-116B-C494-3117-FAAE42AAE112}"/>
                    </a:ext>
                  </a:extLst>
                </p:cNvPr>
                <p:cNvSpPr txBox="1"/>
                <p:nvPr/>
              </p:nvSpPr>
              <p:spPr>
                <a:xfrm>
                  <a:off x="6652535" y="5409120"/>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28" name="TextBox 27">
                  <a:extLst>
                    <a:ext uri="{FF2B5EF4-FFF2-40B4-BE49-F238E27FC236}">
                      <a16:creationId xmlns:a16="http://schemas.microsoft.com/office/drawing/2014/main" id="{8E14E671-116B-C494-3117-FAAE42AAE112}"/>
                    </a:ext>
                  </a:extLst>
                </p:cNvPr>
                <p:cNvSpPr txBox="1">
                  <a:spLocks noRot="1" noChangeAspect="1" noMove="1" noResize="1" noEditPoints="1" noAdjustHandles="1" noChangeArrowheads="1" noChangeShapeType="1" noTextEdit="1"/>
                </p:cNvSpPr>
                <p:nvPr/>
              </p:nvSpPr>
              <p:spPr>
                <a:xfrm>
                  <a:off x="6652535" y="5409120"/>
                  <a:ext cx="298159" cy="369332"/>
                </a:xfrm>
                <a:prstGeom prst="rect">
                  <a:avLst/>
                </a:prstGeom>
                <a:blipFill>
                  <a:blip r:embed="rId11"/>
                  <a:stretch>
                    <a:fillRect l="-16327" r="-14286"/>
                  </a:stretch>
                </a:blipFill>
              </p:spPr>
              <p:txBody>
                <a:bodyPr/>
                <a:lstStyle/>
                <a:p>
                  <a:r>
                    <a:rPr lang="en-US">
                      <a:noFill/>
                    </a:rPr>
                    <a:t> </a:t>
                  </a:r>
                </a:p>
              </p:txBody>
            </p:sp>
          </mc:Fallback>
        </mc:AlternateContent>
      </p:grpSp>
    </p:spTree>
    <p:extLst>
      <p:ext uri="{BB962C8B-B14F-4D97-AF65-F5344CB8AC3E}">
        <p14:creationId xmlns:p14="http://schemas.microsoft.com/office/powerpoint/2010/main" val="759410061"/>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C1B-B027-76DB-5899-81506415EB6A}"/>
              </a:ext>
            </a:extLst>
          </p:cNvPr>
          <p:cNvSpPr>
            <a:spLocks noGrp="1"/>
          </p:cNvSpPr>
          <p:nvPr>
            <p:ph type="title"/>
          </p:nvPr>
        </p:nvSpPr>
        <p:spPr/>
        <p:txBody>
          <a:bodyPr/>
          <a:lstStyle/>
          <a:p>
            <a:r>
              <a:rPr lang="en-US" dirty="0"/>
              <a:t>Results: Roots</a:t>
            </a:r>
          </a:p>
        </p:txBody>
      </p:sp>
      <p:sp>
        <p:nvSpPr>
          <p:cNvPr id="4" name="Slide Number Placeholder 3">
            <a:extLst>
              <a:ext uri="{FF2B5EF4-FFF2-40B4-BE49-F238E27FC236}">
                <a16:creationId xmlns:a16="http://schemas.microsoft.com/office/drawing/2014/main" id="{6ED41127-70C1-8C26-CDE5-0919E5A85128}"/>
              </a:ext>
            </a:extLst>
          </p:cNvPr>
          <p:cNvSpPr>
            <a:spLocks noGrp="1"/>
          </p:cNvSpPr>
          <p:nvPr>
            <p:ph type="sldNum" sz="quarter" idx="10"/>
          </p:nvPr>
        </p:nvSpPr>
        <p:spPr/>
        <p:txBody>
          <a:bodyPr/>
          <a:lstStyle/>
          <a:p>
            <a:fld id="{74FF9159-C67C-4C1B-88E3-1706C5186037}" type="slidenum">
              <a:rPr lang="en-US" smtClean="0"/>
              <a:t>47</a:t>
            </a:fld>
            <a:endParaRPr lang="en-US"/>
          </a:p>
        </p:txBody>
      </p:sp>
      <p:pic>
        <p:nvPicPr>
          <p:cNvPr id="17" name="Picture 16">
            <a:extLst>
              <a:ext uri="{FF2B5EF4-FFF2-40B4-BE49-F238E27FC236}">
                <a16:creationId xmlns:a16="http://schemas.microsoft.com/office/drawing/2014/main" id="{3FFD05A1-9496-B416-9017-5D8CBE91F6C2}"/>
              </a:ext>
            </a:extLst>
          </p:cNvPr>
          <p:cNvPicPr>
            <a:picLocks noChangeAspect="1"/>
          </p:cNvPicPr>
          <p:nvPr/>
        </p:nvPicPr>
        <p:blipFill>
          <a:blip r:embed="rId2"/>
          <a:stretch>
            <a:fillRect/>
          </a:stretch>
        </p:blipFill>
        <p:spPr>
          <a:xfrm>
            <a:off x="2482400" y="2047737"/>
            <a:ext cx="8534871" cy="3260513"/>
          </a:xfrm>
          <a:prstGeom prst="rect">
            <a:avLst/>
          </a:prstGeom>
        </p:spPr>
      </p:pic>
      <p:grpSp>
        <p:nvGrpSpPr>
          <p:cNvPr id="18" name="Group 17">
            <a:extLst>
              <a:ext uri="{FF2B5EF4-FFF2-40B4-BE49-F238E27FC236}">
                <a16:creationId xmlns:a16="http://schemas.microsoft.com/office/drawing/2014/main" id="{04694C77-485F-B0D1-9F5F-7558CB93B780}"/>
              </a:ext>
            </a:extLst>
          </p:cNvPr>
          <p:cNvGrpSpPr/>
          <p:nvPr/>
        </p:nvGrpSpPr>
        <p:grpSpPr>
          <a:xfrm>
            <a:off x="3074078" y="1664533"/>
            <a:ext cx="7444659" cy="2232385"/>
            <a:chOff x="2144110" y="2796814"/>
            <a:chExt cx="7444659" cy="2232385"/>
          </a:xfrm>
        </p:grpSpPr>
        <p:sp>
          <p:nvSpPr>
            <p:cNvPr id="19" name="TextBox 18">
              <a:extLst>
                <a:ext uri="{FF2B5EF4-FFF2-40B4-BE49-F238E27FC236}">
                  <a16:creationId xmlns:a16="http://schemas.microsoft.com/office/drawing/2014/main" id="{FCB2342D-53D7-4AA2-5AC4-AD085BDE7C30}"/>
                </a:ext>
              </a:extLst>
            </p:cNvPr>
            <p:cNvSpPr txBox="1"/>
            <p:nvPr/>
          </p:nvSpPr>
          <p:spPr>
            <a:xfrm>
              <a:off x="2871612" y="2796814"/>
              <a:ext cx="763414" cy="400110"/>
            </a:xfrm>
            <a:prstGeom prst="rect">
              <a:avLst/>
            </a:prstGeom>
            <a:noFill/>
          </p:spPr>
          <p:txBody>
            <a:bodyPr wrap="none" rtlCol="0">
              <a:spAutoFit/>
            </a:bodyPr>
            <a:lstStyle/>
            <a:p>
              <a:r>
                <a:rPr lang="en-US" sz="2000" dirty="0"/>
                <a:t>Day 1</a:t>
              </a:r>
            </a:p>
          </p:txBody>
        </p:sp>
        <p:sp>
          <p:nvSpPr>
            <p:cNvPr id="20" name="TextBox 19">
              <a:extLst>
                <a:ext uri="{FF2B5EF4-FFF2-40B4-BE49-F238E27FC236}">
                  <a16:creationId xmlns:a16="http://schemas.microsoft.com/office/drawing/2014/main" id="{6A85FCED-FDF2-9382-E979-E1E24D673CC5}"/>
                </a:ext>
              </a:extLst>
            </p:cNvPr>
            <p:cNvSpPr txBox="1"/>
            <p:nvPr/>
          </p:nvSpPr>
          <p:spPr>
            <a:xfrm>
              <a:off x="5837790" y="2796814"/>
              <a:ext cx="763414" cy="400110"/>
            </a:xfrm>
            <a:prstGeom prst="rect">
              <a:avLst/>
            </a:prstGeom>
            <a:noFill/>
          </p:spPr>
          <p:txBody>
            <a:bodyPr wrap="none" rtlCol="0">
              <a:spAutoFit/>
            </a:bodyPr>
            <a:lstStyle/>
            <a:p>
              <a:r>
                <a:rPr lang="en-US" sz="2000" dirty="0"/>
                <a:t>Day 2</a:t>
              </a:r>
            </a:p>
          </p:txBody>
        </p:sp>
        <p:sp>
          <p:nvSpPr>
            <p:cNvPr id="21" name="TextBox 20">
              <a:extLst>
                <a:ext uri="{FF2B5EF4-FFF2-40B4-BE49-F238E27FC236}">
                  <a16:creationId xmlns:a16="http://schemas.microsoft.com/office/drawing/2014/main" id="{A5732194-E0F6-B6BD-ADB8-234370EBC206}"/>
                </a:ext>
              </a:extLst>
            </p:cNvPr>
            <p:cNvSpPr txBox="1"/>
            <p:nvPr/>
          </p:nvSpPr>
          <p:spPr>
            <a:xfrm>
              <a:off x="8825355" y="2796814"/>
              <a:ext cx="763414" cy="400110"/>
            </a:xfrm>
            <a:prstGeom prst="rect">
              <a:avLst/>
            </a:prstGeom>
            <a:noFill/>
          </p:spPr>
          <p:txBody>
            <a:bodyPr wrap="none" rtlCol="0">
              <a:spAutoFit/>
            </a:bodyPr>
            <a:lstStyle/>
            <a:p>
              <a:r>
                <a:rPr lang="en-US" sz="2000" dirty="0"/>
                <a:t>Day 3</a:t>
              </a:r>
            </a:p>
          </p:txBody>
        </p:sp>
        <p:cxnSp>
          <p:nvCxnSpPr>
            <p:cNvPr id="22" name="Straight Connector 21">
              <a:extLst>
                <a:ext uri="{FF2B5EF4-FFF2-40B4-BE49-F238E27FC236}">
                  <a16:creationId xmlns:a16="http://schemas.microsoft.com/office/drawing/2014/main" id="{EE93F4EA-D78D-3532-E7CD-0BE90C14157F}"/>
                </a:ext>
              </a:extLst>
            </p:cNvPr>
            <p:cNvCxnSpPr>
              <a:cxnSpLocks/>
            </p:cNvCxnSpPr>
            <p:nvPr/>
          </p:nvCxnSpPr>
          <p:spPr>
            <a:xfrm flipV="1">
              <a:off x="2144110" y="3326523"/>
              <a:ext cx="299545" cy="1269453"/>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A54DF06-4001-A002-A207-9FC83F3A2885}"/>
                </a:ext>
              </a:extLst>
            </p:cNvPr>
            <p:cNvCxnSpPr>
              <a:cxnSpLocks/>
            </p:cNvCxnSpPr>
            <p:nvPr/>
          </p:nvCxnSpPr>
          <p:spPr>
            <a:xfrm>
              <a:off x="2144110" y="4773776"/>
              <a:ext cx="307428" cy="255423"/>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04EB947-D1ED-8CCD-F327-BBFC5BE61EAE}"/>
                </a:ext>
              </a:extLst>
            </p:cNvPr>
            <p:cNvCxnSpPr>
              <a:cxnSpLocks/>
            </p:cNvCxnSpPr>
            <p:nvPr/>
          </p:nvCxnSpPr>
          <p:spPr>
            <a:xfrm flipV="1">
              <a:off x="5115910" y="3326523"/>
              <a:ext cx="299545" cy="1269453"/>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4B3D173-100E-7AC7-3B11-A8ACD17CA036}"/>
                </a:ext>
              </a:extLst>
            </p:cNvPr>
            <p:cNvCxnSpPr>
              <a:cxnSpLocks/>
            </p:cNvCxnSpPr>
            <p:nvPr/>
          </p:nvCxnSpPr>
          <p:spPr>
            <a:xfrm>
              <a:off x="5115910" y="4773776"/>
              <a:ext cx="307428" cy="255423"/>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ABC7F52-4474-99D2-7842-C0976F4DD9FF}"/>
                </a:ext>
              </a:extLst>
            </p:cNvPr>
            <p:cNvCxnSpPr>
              <a:cxnSpLocks/>
            </p:cNvCxnSpPr>
            <p:nvPr/>
          </p:nvCxnSpPr>
          <p:spPr>
            <a:xfrm flipV="1">
              <a:off x="8035323" y="3326523"/>
              <a:ext cx="299545" cy="1269453"/>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97B722B-1096-7E73-BE82-582B3BA785D1}"/>
                </a:ext>
              </a:extLst>
            </p:cNvPr>
            <p:cNvCxnSpPr>
              <a:cxnSpLocks/>
            </p:cNvCxnSpPr>
            <p:nvPr/>
          </p:nvCxnSpPr>
          <p:spPr>
            <a:xfrm>
              <a:off x="8035323" y="4773776"/>
              <a:ext cx="307428" cy="255423"/>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4" name="Group 33">
            <a:extLst>
              <a:ext uri="{FF2B5EF4-FFF2-40B4-BE49-F238E27FC236}">
                <a16:creationId xmlns:a16="http://schemas.microsoft.com/office/drawing/2014/main" id="{C919ACCC-1F65-A79F-9529-AA1B428D5BE8}"/>
              </a:ext>
            </a:extLst>
          </p:cNvPr>
          <p:cNvGrpSpPr/>
          <p:nvPr/>
        </p:nvGrpSpPr>
        <p:grpSpPr>
          <a:xfrm>
            <a:off x="3570692" y="2316753"/>
            <a:ext cx="7107122" cy="697295"/>
            <a:chOff x="2640724" y="3449034"/>
            <a:chExt cx="7107122" cy="697295"/>
          </a:xfrm>
        </p:grpSpPr>
        <p:sp>
          <p:nvSpPr>
            <p:cNvPr id="35" name="Oval 34">
              <a:extLst>
                <a:ext uri="{FF2B5EF4-FFF2-40B4-BE49-F238E27FC236}">
                  <a16:creationId xmlns:a16="http://schemas.microsoft.com/office/drawing/2014/main" id="{15231840-2CF3-39AF-600F-7701C98B3F69}"/>
                </a:ext>
              </a:extLst>
            </p:cNvPr>
            <p:cNvSpPr/>
            <p:nvPr/>
          </p:nvSpPr>
          <p:spPr>
            <a:xfrm>
              <a:off x="2640724" y="3704896"/>
              <a:ext cx="394609" cy="27589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7A6E64A-0BDE-70AD-D86C-4829A7FC131A}"/>
                </a:ext>
              </a:extLst>
            </p:cNvPr>
            <p:cNvSpPr/>
            <p:nvPr/>
          </p:nvSpPr>
          <p:spPr>
            <a:xfrm>
              <a:off x="5655201" y="3618186"/>
              <a:ext cx="394609" cy="36260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74D5EC7-2D5E-3EC7-DE91-98F5302E02AE}"/>
                </a:ext>
              </a:extLst>
            </p:cNvPr>
            <p:cNvSpPr/>
            <p:nvPr/>
          </p:nvSpPr>
          <p:spPr>
            <a:xfrm>
              <a:off x="8619172" y="3630338"/>
              <a:ext cx="394609" cy="36260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01C0B42-96A7-D0BD-813A-2EA13E3C81C6}"/>
                </a:ext>
              </a:extLst>
            </p:cNvPr>
            <p:cNvSpPr/>
            <p:nvPr/>
          </p:nvSpPr>
          <p:spPr>
            <a:xfrm>
              <a:off x="9353237" y="3449034"/>
              <a:ext cx="394609" cy="69729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6333FE2E-0893-049E-2042-E89ECBBB0FFE}"/>
              </a:ext>
            </a:extLst>
          </p:cNvPr>
          <p:cNvSpPr txBox="1"/>
          <p:nvPr/>
        </p:nvSpPr>
        <p:spPr>
          <a:xfrm>
            <a:off x="1578051" y="2732945"/>
            <a:ext cx="808235" cy="400110"/>
          </a:xfrm>
          <a:prstGeom prst="rect">
            <a:avLst/>
          </a:prstGeom>
          <a:noFill/>
        </p:spPr>
        <p:txBody>
          <a:bodyPr wrap="none" rtlCol="0">
            <a:spAutoFit/>
          </a:bodyPr>
          <a:lstStyle/>
          <a:p>
            <a:r>
              <a:rPr lang="en-US" sz="2000" dirty="0"/>
              <a:t>Input:</a:t>
            </a:r>
          </a:p>
        </p:txBody>
      </p:sp>
      <p:grpSp>
        <p:nvGrpSpPr>
          <p:cNvPr id="61" name="Group 60">
            <a:extLst>
              <a:ext uri="{FF2B5EF4-FFF2-40B4-BE49-F238E27FC236}">
                <a16:creationId xmlns:a16="http://schemas.microsoft.com/office/drawing/2014/main" id="{57630B25-DB9A-2A98-3286-CF51222B9EE7}"/>
              </a:ext>
            </a:extLst>
          </p:cNvPr>
          <p:cNvGrpSpPr/>
          <p:nvPr/>
        </p:nvGrpSpPr>
        <p:grpSpPr>
          <a:xfrm>
            <a:off x="4114160" y="2732944"/>
            <a:ext cx="6315251" cy="918484"/>
            <a:chOff x="4114160" y="2732944"/>
            <a:chExt cx="6315251" cy="918484"/>
          </a:xfrm>
        </p:grpSpPr>
        <p:sp>
          <p:nvSpPr>
            <p:cNvPr id="57" name="Oval 56">
              <a:extLst>
                <a:ext uri="{FF2B5EF4-FFF2-40B4-BE49-F238E27FC236}">
                  <a16:creationId xmlns:a16="http://schemas.microsoft.com/office/drawing/2014/main" id="{86F73731-79D6-39CC-B378-3476C2006921}"/>
                </a:ext>
              </a:extLst>
            </p:cNvPr>
            <p:cNvSpPr/>
            <p:nvPr/>
          </p:nvSpPr>
          <p:spPr>
            <a:xfrm>
              <a:off x="4114160" y="3178909"/>
              <a:ext cx="399688" cy="472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9A2702A-75E4-8584-701B-17A7F8C4E1C9}"/>
                </a:ext>
              </a:extLst>
            </p:cNvPr>
            <p:cNvSpPr/>
            <p:nvPr/>
          </p:nvSpPr>
          <p:spPr>
            <a:xfrm>
              <a:off x="7073954" y="3178909"/>
              <a:ext cx="399688" cy="472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FB56309-43A4-5B82-D246-7C8384CA7055}"/>
                </a:ext>
              </a:extLst>
            </p:cNvPr>
            <p:cNvSpPr/>
            <p:nvPr/>
          </p:nvSpPr>
          <p:spPr>
            <a:xfrm>
              <a:off x="10029723" y="3178909"/>
              <a:ext cx="399688" cy="472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E7F67D7-59DD-778C-947E-9EDCDF21F56F}"/>
                </a:ext>
              </a:extLst>
            </p:cNvPr>
            <p:cNvSpPr/>
            <p:nvPr/>
          </p:nvSpPr>
          <p:spPr>
            <a:xfrm>
              <a:off x="9879951" y="2732944"/>
              <a:ext cx="268782" cy="3177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42FD957-79A8-43AD-AB92-5F0CC8BA4E0F}"/>
                  </a:ext>
                </a:extLst>
              </p:cNvPr>
              <p:cNvSpPr txBox="1"/>
              <p:nvPr/>
            </p:nvSpPr>
            <p:spPr>
              <a:xfrm>
                <a:off x="5064269" y="2767826"/>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oMath>
                  </m:oMathPara>
                </a14:m>
                <a:endParaRPr lang="en-US" sz="3200" dirty="0"/>
              </a:p>
            </p:txBody>
          </p:sp>
        </mc:Choice>
        <mc:Fallback xmlns="">
          <p:sp>
            <p:nvSpPr>
              <p:cNvPr id="62" name="TextBox 61">
                <a:extLst>
                  <a:ext uri="{FF2B5EF4-FFF2-40B4-BE49-F238E27FC236}">
                    <a16:creationId xmlns:a16="http://schemas.microsoft.com/office/drawing/2014/main" id="{C42FD957-79A8-43AD-AB92-5F0CC8BA4E0F}"/>
                  </a:ext>
                </a:extLst>
              </p:cNvPr>
              <p:cNvSpPr txBox="1">
                <a:spLocks noRot="1" noChangeAspect="1" noMove="1" noResize="1" noEditPoints="1" noAdjustHandles="1" noChangeArrowheads="1" noChangeShapeType="1" noTextEdit="1"/>
              </p:cNvSpPr>
              <p:nvPr/>
            </p:nvSpPr>
            <p:spPr>
              <a:xfrm>
                <a:off x="5064269" y="2767826"/>
                <a:ext cx="399148" cy="4924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C7BBA8F-F501-D2EB-D244-E43CD4018E48}"/>
                  </a:ext>
                </a:extLst>
              </p:cNvPr>
              <p:cNvSpPr txBox="1"/>
              <p:nvPr/>
            </p:nvSpPr>
            <p:spPr>
              <a:xfrm>
                <a:off x="8056959" y="2767826"/>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oMath>
                  </m:oMathPara>
                </a14:m>
                <a:endParaRPr lang="en-US" sz="3200" dirty="0"/>
              </a:p>
            </p:txBody>
          </p:sp>
        </mc:Choice>
        <mc:Fallback xmlns="">
          <p:sp>
            <p:nvSpPr>
              <p:cNvPr id="63" name="TextBox 62">
                <a:extLst>
                  <a:ext uri="{FF2B5EF4-FFF2-40B4-BE49-F238E27FC236}">
                    <a16:creationId xmlns:a16="http://schemas.microsoft.com/office/drawing/2014/main" id="{7C7BBA8F-F501-D2EB-D244-E43CD4018E48}"/>
                  </a:ext>
                </a:extLst>
              </p:cNvPr>
              <p:cNvSpPr txBox="1">
                <a:spLocks noRot="1" noChangeAspect="1" noMove="1" noResize="1" noEditPoints="1" noAdjustHandles="1" noChangeArrowheads="1" noChangeShapeType="1" noTextEdit="1"/>
              </p:cNvSpPr>
              <p:nvPr/>
            </p:nvSpPr>
            <p:spPr>
              <a:xfrm>
                <a:off x="8056959" y="2767826"/>
                <a:ext cx="399148" cy="492443"/>
              </a:xfrm>
              <a:prstGeom prst="rect">
                <a:avLst/>
              </a:prstGeom>
              <a:blipFill>
                <a:blip r:embed="rId4"/>
                <a:stretch>
                  <a:fillRect/>
                </a:stretch>
              </a:blipFill>
            </p:spPr>
            <p:txBody>
              <a:bodyPr/>
              <a:lstStyle/>
              <a:p>
                <a:r>
                  <a:rPr lang="en-US">
                    <a:noFill/>
                  </a:rPr>
                  <a:t> </a:t>
                </a:r>
              </a:p>
            </p:txBody>
          </p:sp>
        </mc:Fallback>
      </mc:AlternateContent>
      <p:grpSp>
        <p:nvGrpSpPr>
          <p:cNvPr id="66" name="Group 65">
            <a:extLst>
              <a:ext uri="{FF2B5EF4-FFF2-40B4-BE49-F238E27FC236}">
                <a16:creationId xmlns:a16="http://schemas.microsoft.com/office/drawing/2014/main" id="{6BBBB0A8-0D33-46BC-8DBB-E9807CD8D0F7}"/>
              </a:ext>
            </a:extLst>
          </p:cNvPr>
          <p:cNvGrpSpPr/>
          <p:nvPr/>
        </p:nvGrpSpPr>
        <p:grpSpPr>
          <a:xfrm>
            <a:off x="543747" y="4603417"/>
            <a:ext cx="10346371" cy="1702676"/>
            <a:chOff x="543747" y="4765695"/>
            <a:chExt cx="10346371" cy="1702676"/>
          </a:xfrm>
        </p:grpSpPr>
        <p:grpSp>
          <p:nvGrpSpPr>
            <p:cNvPr id="55" name="Group 54">
              <a:extLst>
                <a:ext uri="{FF2B5EF4-FFF2-40B4-BE49-F238E27FC236}">
                  <a16:creationId xmlns:a16="http://schemas.microsoft.com/office/drawing/2014/main" id="{98B45786-E8CA-BCE3-B7DB-C4BAB046D493}"/>
                </a:ext>
              </a:extLst>
            </p:cNvPr>
            <p:cNvGrpSpPr/>
            <p:nvPr/>
          </p:nvGrpSpPr>
          <p:grpSpPr>
            <a:xfrm>
              <a:off x="543747" y="4765695"/>
              <a:ext cx="10346371" cy="1702676"/>
              <a:chOff x="543747" y="4765695"/>
              <a:chExt cx="10346371" cy="1702676"/>
            </a:xfrm>
          </p:grpSpPr>
          <p:pic>
            <p:nvPicPr>
              <p:cNvPr id="50" name="Picture 49">
                <a:extLst>
                  <a:ext uri="{FF2B5EF4-FFF2-40B4-BE49-F238E27FC236}">
                    <a16:creationId xmlns:a16="http://schemas.microsoft.com/office/drawing/2014/main" id="{72596FC8-1156-40D4-56D7-A7FB78A21729}"/>
                  </a:ext>
                </a:extLst>
              </p:cNvPr>
              <p:cNvPicPr>
                <a:picLocks noChangeAspect="1"/>
              </p:cNvPicPr>
              <p:nvPr/>
            </p:nvPicPr>
            <p:blipFill>
              <a:blip r:embed="rId5"/>
              <a:stretch>
                <a:fillRect/>
              </a:stretch>
            </p:blipFill>
            <p:spPr>
              <a:xfrm>
                <a:off x="3373623" y="4765695"/>
                <a:ext cx="1619328" cy="1702676"/>
              </a:xfrm>
              <a:prstGeom prst="rect">
                <a:avLst/>
              </a:prstGeom>
              <a:ln w="25400">
                <a:solidFill>
                  <a:schemeClr val="tx1"/>
                </a:solidFill>
              </a:ln>
            </p:spPr>
          </p:pic>
          <p:pic>
            <p:nvPicPr>
              <p:cNvPr id="51" name="Picture 50">
                <a:extLst>
                  <a:ext uri="{FF2B5EF4-FFF2-40B4-BE49-F238E27FC236}">
                    <a16:creationId xmlns:a16="http://schemas.microsoft.com/office/drawing/2014/main" id="{A27AA29D-6D49-2A20-6542-F8BA1F37E168}"/>
                  </a:ext>
                </a:extLst>
              </p:cNvPr>
              <p:cNvPicPr>
                <a:picLocks noChangeAspect="1"/>
              </p:cNvPicPr>
              <p:nvPr/>
            </p:nvPicPr>
            <p:blipFill>
              <a:blip r:embed="rId6"/>
              <a:stretch>
                <a:fillRect/>
              </a:stretch>
            </p:blipFill>
            <p:spPr>
              <a:xfrm>
                <a:off x="6353306" y="4765695"/>
                <a:ext cx="1625282" cy="1702676"/>
              </a:xfrm>
              <a:prstGeom prst="rect">
                <a:avLst/>
              </a:prstGeom>
              <a:ln w="25400">
                <a:solidFill>
                  <a:schemeClr val="tx1"/>
                </a:solidFill>
              </a:ln>
            </p:spPr>
          </p:pic>
          <p:pic>
            <p:nvPicPr>
              <p:cNvPr id="52" name="Picture 51">
                <a:extLst>
                  <a:ext uri="{FF2B5EF4-FFF2-40B4-BE49-F238E27FC236}">
                    <a16:creationId xmlns:a16="http://schemas.microsoft.com/office/drawing/2014/main" id="{C8E2B07E-4819-28CB-52FE-7C5F9138C2DF}"/>
                  </a:ext>
                </a:extLst>
              </p:cNvPr>
              <p:cNvPicPr>
                <a:picLocks noChangeAspect="1"/>
              </p:cNvPicPr>
              <p:nvPr/>
            </p:nvPicPr>
            <p:blipFill>
              <a:blip r:embed="rId7"/>
              <a:stretch>
                <a:fillRect/>
              </a:stretch>
            </p:blipFill>
            <p:spPr>
              <a:xfrm>
                <a:off x="9264836" y="4765695"/>
                <a:ext cx="1625282" cy="1702676"/>
              </a:xfrm>
              <a:prstGeom prst="rect">
                <a:avLst/>
              </a:prstGeom>
              <a:ln w="25400">
                <a:solidFill>
                  <a:schemeClr val="tx1"/>
                </a:solidFill>
              </a:ln>
            </p:spPr>
          </p:pic>
          <p:sp>
            <p:nvSpPr>
              <p:cNvPr id="54" name="TextBox 53">
                <a:extLst>
                  <a:ext uri="{FF2B5EF4-FFF2-40B4-BE49-F238E27FC236}">
                    <a16:creationId xmlns:a16="http://schemas.microsoft.com/office/drawing/2014/main" id="{65A29413-994E-C6C4-8646-1982EDDE803C}"/>
                  </a:ext>
                </a:extLst>
              </p:cNvPr>
              <p:cNvSpPr txBox="1"/>
              <p:nvPr/>
            </p:nvSpPr>
            <p:spPr>
              <a:xfrm>
                <a:off x="543747" y="5308250"/>
                <a:ext cx="2186752" cy="707886"/>
              </a:xfrm>
              <a:prstGeom prst="rect">
                <a:avLst/>
              </a:prstGeom>
              <a:noFill/>
            </p:spPr>
            <p:txBody>
              <a:bodyPr wrap="none" rtlCol="0">
                <a:spAutoFit/>
              </a:bodyPr>
              <a:lstStyle/>
              <a:p>
                <a:pPr algn="r"/>
                <a:r>
                  <a:rPr lang="en-US" sz="2000" dirty="0"/>
                  <a:t>Our method:</a:t>
                </a:r>
              </a:p>
              <a:p>
                <a:pPr algn="r"/>
                <a:r>
                  <a:rPr lang="en-US" sz="2000" dirty="0"/>
                  <a:t>(Simply connected)</a:t>
                </a:r>
              </a:p>
            </p:txBody>
          </p:sp>
        </p:gr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3662E0A-B269-8892-5493-9B2B9E2721DD}"/>
                    </a:ext>
                  </a:extLst>
                </p:cNvPr>
                <p:cNvSpPr txBox="1"/>
                <p:nvPr/>
              </p:nvSpPr>
              <p:spPr>
                <a:xfrm>
                  <a:off x="5463417" y="5395867"/>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oMath>
                    </m:oMathPara>
                  </a14:m>
                  <a:endParaRPr lang="en-US" sz="3200" dirty="0"/>
                </a:p>
              </p:txBody>
            </p:sp>
          </mc:Choice>
          <mc:Fallback xmlns="">
            <p:sp>
              <p:nvSpPr>
                <p:cNvPr id="64" name="TextBox 63">
                  <a:extLst>
                    <a:ext uri="{FF2B5EF4-FFF2-40B4-BE49-F238E27FC236}">
                      <a16:creationId xmlns:a16="http://schemas.microsoft.com/office/drawing/2014/main" id="{43662E0A-B269-8892-5493-9B2B9E2721DD}"/>
                    </a:ext>
                  </a:extLst>
                </p:cNvPr>
                <p:cNvSpPr txBox="1">
                  <a:spLocks noRot="1" noChangeAspect="1" noMove="1" noResize="1" noEditPoints="1" noAdjustHandles="1" noChangeArrowheads="1" noChangeShapeType="1" noTextEdit="1"/>
                </p:cNvSpPr>
                <p:nvPr/>
              </p:nvSpPr>
              <p:spPr>
                <a:xfrm>
                  <a:off x="5463417" y="5395867"/>
                  <a:ext cx="399148" cy="49244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79B83F8-91EF-F02A-6357-3C80C8DA04BE}"/>
                    </a:ext>
                  </a:extLst>
                </p:cNvPr>
                <p:cNvSpPr txBox="1"/>
                <p:nvPr/>
              </p:nvSpPr>
              <p:spPr>
                <a:xfrm>
                  <a:off x="8456107" y="5395867"/>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oMath>
                    </m:oMathPara>
                  </a14:m>
                  <a:endParaRPr lang="en-US" sz="3200" dirty="0"/>
                </a:p>
              </p:txBody>
            </p:sp>
          </mc:Choice>
          <mc:Fallback xmlns="">
            <p:sp>
              <p:nvSpPr>
                <p:cNvPr id="65" name="TextBox 64">
                  <a:extLst>
                    <a:ext uri="{FF2B5EF4-FFF2-40B4-BE49-F238E27FC236}">
                      <a16:creationId xmlns:a16="http://schemas.microsoft.com/office/drawing/2014/main" id="{479B83F8-91EF-F02A-6357-3C80C8DA04BE}"/>
                    </a:ext>
                  </a:extLst>
                </p:cNvPr>
                <p:cNvSpPr txBox="1">
                  <a:spLocks noRot="1" noChangeAspect="1" noMove="1" noResize="1" noEditPoints="1" noAdjustHandles="1" noChangeArrowheads="1" noChangeShapeType="1" noTextEdit="1"/>
                </p:cNvSpPr>
                <p:nvPr/>
              </p:nvSpPr>
              <p:spPr>
                <a:xfrm>
                  <a:off x="8456107" y="5395867"/>
                  <a:ext cx="399148" cy="492443"/>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88535098"/>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28D0-3F75-D1CB-A439-F893F9F2E7C6}"/>
              </a:ext>
            </a:extLst>
          </p:cNvPr>
          <p:cNvSpPr>
            <a:spLocks noGrp="1"/>
          </p:cNvSpPr>
          <p:nvPr>
            <p:ph type="title"/>
          </p:nvPr>
        </p:nvSpPr>
        <p:spPr/>
        <p:txBody>
          <a:bodyPr/>
          <a:lstStyle/>
          <a:p>
            <a:r>
              <a:rPr lang="en-US" dirty="0"/>
              <a:t>Results: Brain </a:t>
            </a:r>
          </a:p>
        </p:txBody>
      </p:sp>
      <p:sp>
        <p:nvSpPr>
          <p:cNvPr id="4" name="Slide Number Placeholder 3">
            <a:extLst>
              <a:ext uri="{FF2B5EF4-FFF2-40B4-BE49-F238E27FC236}">
                <a16:creationId xmlns:a16="http://schemas.microsoft.com/office/drawing/2014/main" id="{0CF482DA-9B7E-4BA6-E79D-6FE821A6A677}"/>
              </a:ext>
            </a:extLst>
          </p:cNvPr>
          <p:cNvSpPr>
            <a:spLocks noGrp="1"/>
          </p:cNvSpPr>
          <p:nvPr>
            <p:ph type="sldNum" sz="quarter" idx="10"/>
          </p:nvPr>
        </p:nvSpPr>
        <p:spPr/>
        <p:txBody>
          <a:bodyPr/>
          <a:lstStyle/>
          <a:p>
            <a:fld id="{74FF9159-C67C-4C1B-88E3-1706C5186037}" type="slidenum">
              <a:rPr lang="en-US" smtClean="0"/>
              <a:t>48</a:t>
            </a:fld>
            <a:endParaRPr lang="en-US"/>
          </a:p>
        </p:txBody>
      </p:sp>
      <p:sp>
        <p:nvSpPr>
          <p:cNvPr id="8" name="TextBox 7">
            <a:extLst>
              <a:ext uri="{FF2B5EF4-FFF2-40B4-BE49-F238E27FC236}">
                <a16:creationId xmlns:a16="http://schemas.microsoft.com/office/drawing/2014/main" id="{0C10F423-E463-E537-8E60-5E8B24E12339}"/>
              </a:ext>
            </a:extLst>
          </p:cNvPr>
          <p:cNvSpPr txBox="1"/>
          <p:nvPr/>
        </p:nvSpPr>
        <p:spPr>
          <a:xfrm>
            <a:off x="806071" y="2298266"/>
            <a:ext cx="2155270" cy="400110"/>
          </a:xfrm>
          <a:prstGeom prst="rect">
            <a:avLst/>
          </a:prstGeom>
          <a:noFill/>
        </p:spPr>
        <p:txBody>
          <a:bodyPr wrap="none" rtlCol="0">
            <a:spAutoFit/>
          </a:bodyPr>
          <a:lstStyle/>
          <a:p>
            <a:r>
              <a:rPr lang="en-US" sz="2000" dirty="0"/>
              <a:t>Cerebrospinal fluid</a:t>
            </a:r>
          </a:p>
        </p:txBody>
      </p:sp>
      <p:sp>
        <p:nvSpPr>
          <p:cNvPr id="9" name="TextBox 8">
            <a:extLst>
              <a:ext uri="{FF2B5EF4-FFF2-40B4-BE49-F238E27FC236}">
                <a16:creationId xmlns:a16="http://schemas.microsoft.com/office/drawing/2014/main" id="{1BC01459-53DA-7EE6-CF65-21D598312737}"/>
              </a:ext>
            </a:extLst>
          </p:cNvPr>
          <p:cNvSpPr txBox="1"/>
          <p:nvPr/>
        </p:nvSpPr>
        <p:spPr>
          <a:xfrm>
            <a:off x="3150243" y="2298266"/>
            <a:ext cx="1586973" cy="400110"/>
          </a:xfrm>
          <a:prstGeom prst="rect">
            <a:avLst/>
          </a:prstGeom>
          <a:noFill/>
        </p:spPr>
        <p:txBody>
          <a:bodyPr wrap="none" rtlCol="0">
            <a:spAutoFit/>
          </a:bodyPr>
          <a:lstStyle/>
          <a:p>
            <a:r>
              <a:rPr lang="en-US" sz="2000" dirty="0"/>
              <a:t>White matter</a:t>
            </a:r>
          </a:p>
        </p:txBody>
      </p:sp>
      <p:grpSp>
        <p:nvGrpSpPr>
          <p:cNvPr id="17" name="Group 16">
            <a:extLst>
              <a:ext uri="{FF2B5EF4-FFF2-40B4-BE49-F238E27FC236}">
                <a16:creationId xmlns:a16="http://schemas.microsoft.com/office/drawing/2014/main" id="{E5573649-ABE0-F533-8FD8-C83C3915C0AB}"/>
              </a:ext>
            </a:extLst>
          </p:cNvPr>
          <p:cNvGrpSpPr/>
          <p:nvPr/>
        </p:nvGrpSpPr>
        <p:grpSpPr>
          <a:xfrm>
            <a:off x="2875097" y="2825153"/>
            <a:ext cx="2110869" cy="2556549"/>
            <a:chOff x="2449229" y="2668819"/>
            <a:chExt cx="1793459" cy="2172122"/>
          </a:xfrm>
        </p:grpSpPr>
        <p:pic>
          <p:nvPicPr>
            <p:cNvPr id="6" name="Picture 5">
              <a:extLst>
                <a:ext uri="{FF2B5EF4-FFF2-40B4-BE49-F238E27FC236}">
                  <a16:creationId xmlns:a16="http://schemas.microsoft.com/office/drawing/2014/main" id="{BB3BC02E-DD57-B0FA-3E1C-EE3B769A6315}"/>
                </a:ext>
              </a:extLst>
            </p:cNvPr>
            <p:cNvPicPr>
              <a:picLocks noChangeAspect="1"/>
            </p:cNvPicPr>
            <p:nvPr/>
          </p:nvPicPr>
          <p:blipFill rotWithShape="1">
            <a:blip r:embed="rId2"/>
            <a:srcRect l="1324"/>
            <a:stretch/>
          </p:blipFill>
          <p:spPr>
            <a:xfrm rot="5400000">
              <a:off x="2259898" y="2858150"/>
              <a:ext cx="2172122" cy="1793459"/>
            </a:xfrm>
            <a:prstGeom prst="rect">
              <a:avLst/>
            </a:prstGeom>
          </p:spPr>
        </p:pic>
        <p:sp>
          <p:nvSpPr>
            <p:cNvPr id="11" name="Rectangle 10">
              <a:extLst>
                <a:ext uri="{FF2B5EF4-FFF2-40B4-BE49-F238E27FC236}">
                  <a16:creationId xmlns:a16="http://schemas.microsoft.com/office/drawing/2014/main" id="{8F00C637-5E12-12F7-C05F-4DBC4AB72A08}"/>
                </a:ext>
              </a:extLst>
            </p:cNvPr>
            <p:cNvSpPr/>
            <p:nvPr/>
          </p:nvSpPr>
          <p:spPr>
            <a:xfrm>
              <a:off x="3136175" y="3668698"/>
              <a:ext cx="311256" cy="25035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BF5D162A-1598-1FBA-96AE-A72E399FD6B2}"/>
              </a:ext>
            </a:extLst>
          </p:cNvPr>
          <p:cNvGrpSpPr/>
          <p:nvPr/>
        </p:nvGrpSpPr>
        <p:grpSpPr>
          <a:xfrm>
            <a:off x="820990" y="2793825"/>
            <a:ext cx="1973733" cy="2556548"/>
            <a:chOff x="581287" y="2636514"/>
            <a:chExt cx="1676944" cy="2172122"/>
          </a:xfrm>
        </p:grpSpPr>
        <p:pic>
          <p:nvPicPr>
            <p:cNvPr id="5" name="Picture 4">
              <a:extLst>
                <a:ext uri="{FF2B5EF4-FFF2-40B4-BE49-F238E27FC236}">
                  <a16:creationId xmlns:a16="http://schemas.microsoft.com/office/drawing/2014/main" id="{490C66EF-52DE-6598-BA89-CEFDCAFE1E73}"/>
                </a:ext>
              </a:extLst>
            </p:cNvPr>
            <p:cNvPicPr>
              <a:picLocks noChangeAspect="1"/>
            </p:cNvPicPr>
            <p:nvPr/>
          </p:nvPicPr>
          <p:blipFill>
            <a:blip r:embed="rId3"/>
            <a:stretch>
              <a:fillRect/>
            </a:stretch>
          </p:blipFill>
          <p:spPr>
            <a:xfrm rot="5400000">
              <a:off x="333698" y="2884103"/>
              <a:ext cx="2172122" cy="1676944"/>
            </a:xfrm>
            <a:prstGeom prst="rect">
              <a:avLst/>
            </a:prstGeom>
          </p:spPr>
        </p:pic>
        <p:sp>
          <p:nvSpPr>
            <p:cNvPr id="12" name="Rectangle 11">
              <a:extLst>
                <a:ext uri="{FF2B5EF4-FFF2-40B4-BE49-F238E27FC236}">
                  <a16:creationId xmlns:a16="http://schemas.microsoft.com/office/drawing/2014/main" id="{DF1E2C04-D5C5-4238-5644-77F384B28044}"/>
                </a:ext>
              </a:extLst>
            </p:cNvPr>
            <p:cNvSpPr/>
            <p:nvPr/>
          </p:nvSpPr>
          <p:spPr>
            <a:xfrm>
              <a:off x="1260032" y="3668698"/>
              <a:ext cx="311256" cy="25035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48BE3C7-93D4-9D0C-4108-660B7A463B85}"/>
              </a:ext>
            </a:extLst>
          </p:cNvPr>
          <p:cNvGrpSpPr/>
          <p:nvPr/>
        </p:nvGrpSpPr>
        <p:grpSpPr>
          <a:xfrm>
            <a:off x="5593836" y="3307386"/>
            <a:ext cx="2110870" cy="2074315"/>
            <a:chOff x="5333859" y="3359903"/>
            <a:chExt cx="2110870" cy="2074315"/>
          </a:xfrm>
        </p:grpSpPr>
        <p:pic>
          <p:nvPicPr>
            <p:cNvPr id="13" name="Picture 12">
              <a:extLst>
                <a:ext uri="{FF2B5EF4-FFF2-40B4-BE49-F238E27FC236}">
                  <a16:creationId xmlns:a16="http://schemas.microsoft.com/office/drawing/2014/main" id="{DE830538-28AC-E117-63EB-9DB21BE52218}"/>
                </a:ext>
              </a:extLst>
            </p:cNvPr>
            <p:cNvPicPr>
              <a:picLocks noChangeAspect="1"/>
            </p:cNvPicPr>
            <p:nvPr/>
          </p:nvPicPr>
          <p:blipFill>
            <a:blip r:embed="rId4"/>
            <a:stretch>
              <a:fillRect/>
            </a:stretch>
          </p:blipFill>
          <p:spPr>
            <a:xfrm>
              <a:off x="5333859" y="3359903"/>
              <a:ext cx="2110870" cy="1659743"/>
            </a:xfrm>
            <a:prstGeom prst="rect">
              <a:avLst/>
            </a:prstGeom>
            <a:ln w="19050">
              <a:solidFill>
                <a:srgbClr val="0000FF"/>
              </a:solidFill>
            </a:ln>
          </p:spPr>
        </p:pic>
        <p:sp>
          <p:nvSpPr>
            <p:cNvPr id="19" name="TextBox 18">
              <a:extLst>
                <a:ext uri="{FF2B5EF4-FFF2-40B4-BE49-F238E27FC236}">
                  <a16:creationId xmlns:a16="http://schemas.microsoft.com/office/drawing/2014/main" id="{AE5108D0-3C16-B388-6D00-0F5C96102DE3}"/>
                </a:ext>
              </a:extLst>
            </p:cNvPr>
            <p:cNvSpPr txBox="1"/>
            <p:nvPr/>
          </p:nvSpPr>
          <p:spPr>
            <a:xfrm>
              <a:off x="5706431" y="5064886"/>
              <a:ext cx="1514902" cy="369332"/>
            </a:xfrm>
            <a:prstGeom prst="rect">
              <a:avLst/>
            </a:prstGeom>
            <a:noFill/>
          </p:spPr>
          <p:txBody>
            <a:bodyPr wrap="none" rtlCol="0">
              <a:spAutoFit/>
            </a:bodyPr>
            <a:lstStyle/>
            <a:p>
              <a:r>
                <a:rPr lang="en-US" dirty="0"/>
                <a:t>Input (nested)</a:t>
              </a:r>
            </a:p>
          </p:txBody>
        </p:sp>
      </p:grpSp>
      <p:grpSp>
        <p:nvGrpSpPr>
          <p:cNvPr id="23" name="Group 22">
            <a:extLst>
              <a:ext uri="{FF2B5EF4-FFF2-40B4-BE49-F238E27FC236}">
                <a16:creationId xmlns:a16="http://schemas.microsoft.com/office/drawing/2014/main" id="{603D6DEA-F95B-39FB-9859-02437D83997E}"/>
              </a:ext>
            </a:extLst>
          </p:cNvPr>
          <p:cNvGrpSpPr/>
          <p:nvPr/>
        </p:nvGrpSpPr>
        <p:grpSpPr>
          <a:xfrm>
            <a:off x="8013787" y="1788329"/>
            <a:ext cx="3095847" cy="2318056"/>
            <a:chOff x="8237229" y="1840846"/>
            <a:chExt cx="3095847" cy="2318056"/>
          </a:xfrm>
        </p:grpSpPr>
        <p:pic>
          <p:nvPicPr>
            <p:cNvPr id="14" name="Picture 13">
              <a:extLst>
                <a:ext uri="{FF2B5EF4-FFF2-40B4-BE49-F238E27FC236}">
                  <a16:creationId xmlns:a16="http://schemas.microsoft.com/office/drawing/2014/main" id="{959875DA-9117-883A-0808-A716D824EBAE}"/>
                </a:ext>
              </a:extLst>
            </p:cNvPr>
            <p:cNvPicPr>
              <a:picLocks noChangeAspect="1"/>
            </p:cNvPicPr>
            <p:nvPr/>
          </p:nvPicPr>
          <p:blipFill>
            <a:blip r:embed="rId5"/>
            <a:stretch>
              <a:fillRect/>
            </a:stretch>
          </p:blipFill>
          <p:spPr>
            <a:xfrm>
              <a:off x="8655128" y="1840846"/>
              <a:ext cx="2110870" cy="1659743"/>
            </a:xfrm>
            <a:prstGeom prst="rect">
              <a:avLst/>
            </a:prstGeom>
            <a:ln w="19050">
              <a:solidFill>
                <a:srgbClr val="0000FF"/>
              </a:solidFill>
            </a:ln>
          </p:spPr>
        </p:pic>
        <p:sp>
          <p:nvSpPr>
            <p:cNvPr id="20" name="TextBox 19">
              <a:extLst>
                <a:ext uri="{FF2B5EF4-FFF2-40B4-BE49-F238E27FC236}">
                  <a16:creationId xmlns:a16="http://schemas.microsoft.com/office/drawing/2014/main" id="{81CC2A64-ECFB-5D8A-B441-4A1B83F56523}"/>
                </a:ext>
              </a:extLst>
            </p:cNvPr>
            <p:cNvSpPr txBox="1"/>
            <p:nvPr/>
          </p:nvSpPr>
          <p:spPr>
            <a:xfrm>
              <a:off x="8237229" y="3512571"/>
              <a:ext cx="3095847" cy="646331"/>
            </a:xfrm>
            <a:prstGeom prst="rect">
              <a:avLst/>
            </a:prstGeom>
            <a:noFill/>
          </p:spPr>
          <p:txBody>
            <a:bodyPr wrap="none" rtlCol="0">
              <a:spAutoFit/>
            </a:bodyPr>
            <a:lstStyle/>
            <a:p>
              <a:pPr algn="ctr"/>
              <a:r>
                <a:rPr lang="en-US" dirty="0"/>
                <a:t>Single-shape </a:t>
              </a:r>
              <a:r>
                <a:rPr lang="en-US" sz="1600" dirty="0"/>
                <a:t>[Zeng 20]</a:t>
              </a:r>
            </a:p>
            <a:p>
              <a:pPr algn="ctr"/>
              <a:r>
                <a:rPr lang="en-US" dirty="0"/>
                <a:t>(simply connected; not nested)</a:t>
              </a:r>
            </a:p>
          </p:txBody>
        </p:sp>
      </p:grpSp>
      <p:grpSp>
        <p:nvGrpSpPr>
          <p:cNvPr id="24" name="Group 23">
            <a:extLst>
              <a:ext uri="{FF2B5EF4-FFF2-40B4-BE49-F238E27FC236}">
                <a16:creationId xmlns:a16="http://schemas.microsoft.com/office/drawing/2014/main" id="{A29B6DF4-AF76-4993-D3EC-55883B578627}"/>
              </a:ext>
            </a:extLst>
          </p:cNvPr>
          <p:cNvGrpSpPr/>
          <p:nvPr/>
        </p:nvGrpSpPr>
        <p:grpSpPr>
          <a:xfrm>
            <a:off x="8028218" y="4328419"/>
            <a:ext cx="3066993" cy="2306075"/>
            <a:chOff x="8251660" y="4380936"/>
            <a:chExt cx="3066993" cy="2306075"/>
          </a:xfrm>
        </p:grpSpPr>
        <p:pic>
          <p:nvPicPr>
            <p:cNvPr id="15" name="Picture 14">
              <a:extLst>
                <a:ext uri="{FF2B5EF4-FFF2-40B4-BE49-F238E27FC236}">
                  <a16:creationId xmlns:a16="http://schemas.microsoft.com/office/drawing/2014/main" id="{1B64FDCB-0F3E-2AA0-74E1-47B2E1F6BEA0}"/>
                </a:ext>
              </a:extLst>
            </p:cNvPr>
            <p:cNvPicPr>
              <a:picLocks noChangeAspect="1"/>
            </p:cNvPicPr>
            <p:nvPr/>
          </p:nvPicPr>
          <p:blipFill>
            <a:blip r:embed="rId6"/>
            <a:stretch>
              <a:fillRect/>
            </a:stretch>
          </p:blipFill>
          <p:spPr>
            <a:xfrm>
              <a:off x="8655128" y="4380936"/>
              <a:ext cx="2110870" cy="1659743"/>
            </a:xfrm>
            <a:prstGeom prst="rect">
              <a:avLst/>
            </a:prstGeom>
            <a:ln w="19050">
              <a:solidFill>
                <a:srgbClr val="0000FF"/>
              </a:solidFill>
            </a:ln>
          </p:spPr>
        </p:pic>
        <p:sp>
          <p:nvSpPr>
            <p:cNvPr id="21" name="TextBox 20">
              <a:extLst>
                <a:ext uri="{FF2B5EF4-FFF2-40B4-BE49-F238E27FC236}">
                  <a16:creationId xmlns:a16="http://schemas.microsoft.com/office/drawing/2014/main" id="{AFEEDB76-4F18-E6D1-99B4-BD650B222E59}"/>
                </a:ext>
              </a:extLst>
            </p:cNvPr>
            <p:cNvSpPr txBox="1"/>
            <p:nvPr/>
          </p:nvSpPr>
          <p:spPr>
            <a:xfrm>
              <a:off x="8251660" y="6040680"/>
              <a:ext cx="3066993" cy="646331"/>
            </a:xfrm>
            <a:prstGeom prst="rect">
              <a:avLst/>
            </a:prstGeom>
            <a:noFill/>
          </p:spPr>
          <p:txBody>
            <a:bodyPr wrap="none" rtlCol="0">
              <a:spAutoFit/>
            </a:bodyPr>
            <a:lstStyle/>
            <a:p>
              <a:pPr algn="ctr"/>
              <a:r>
                <a:rPr lang="en-US" dirty="0"/>
                <a:t>Our method</a:t>
              </a:r>
              <a:endParaRPr lang="en-US" sz="1600" dirty="0"/>
            </a:p>
            <a:p>
              <a:pPr algn="ctr"/>
              <a:r>
                <a:rPr lang="en-US" dirty="0"/>
                <a:t>(simply connected and nested)</a:t>
              </a:r>
            </a:p>
          </p:txBody>
        </p:sp>
      </p:grpSp>
    </p:spTree>
    <p:extLst>
      <p:ext uri="{BB962C8B-B14F-4D97-AF65-F5344CB8AC3E}">
        <p14:creationId xmlns:p14="http://schemas.microsoft.com/office/powerpoint/2010/main" val="980617179"/>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65C1-AB51-049D-8453-ADC35E7202D8}"/>
              </a:ext>
            </a:extLst>
          </p:cNvPr>
          <p:cNvSpPr>
            <a:spLocks noGrp="1"/>
          </p:cNvSpPr>
          <p:nvPr>
            <p:ph type="title"/>
          </p:nvPr>
        </p:nvSpPr>
        <p:spPr/>
        <p:txBody>
          <a:bodyPr/>
          <a:lstStyle/>
          <a:p>
            <a:r>
              <a:rPr lang="en-US" dirty="0"/>
              <a:t>Limitations and Future Works</a:t>
            </a:r>
          </a:p>
        </p:txBody>
      </p:sp>
      <p:sp>
        <p:nvSpPr>
          <p:cNvPr id="3" name="Content Placeholder 2">
            <a:extLst>
              <a:ext uri="{FF2B5EF4-FFF2-40B4-BE49-F238E27FC236}">
                <a16:creationId xmlns:a16="http://schemas.microsoft.com/office/drawing/2014/main" id="{9934510D-6889-EEBF-0CC1-A968C23EF735}"/>
              </a:ext>
            </a:extLst>
          </p:cNvPr>
          <p:cNvSpPr>
            <a:spLocks noGrp="1"/>
          </p:cNvSpPr>
          <p:nvPr>
            <p:ph idx="1"/>
          </p:nvPr>
        </p:nvSpPr>
        <p:spPr>
          <a:xfrm>
            <a:off x="463552" y="1587380"/>
            <a:ext cx="5927723" cy="4648200"/>
          </a:xfrm>
        </p:spPr>
        <p:txBody>
          <a:bodyPr/>
          <a:lstStyle/>
          <a:p>
            <a:r>
              <a:rPr lang="en-US" sz="2400" dirty="0"/>
              <a:t>Need more “natural-looking” candidates and “semantic” geometric costs</a:t>
            </a:r>
          </a:p>
          <a:p>
            <a:r>
              <a:rPr lang="en-US" sz="2400" dirty="0"/>
              <a:t>Handling non-cubical complexes</a:t>
            </a:r>
          </a:p>
          <a:p>
            <a:r>
              <a:rPr lang="en-US" sz="2400" dirty="0"/>
              <a:t>How to simplify a (not necessarily nesting) shape collection in a consistent way?</a:t>
            </a:r>
          </a:p>
          <a:p>
            <a:endParaRPr lang="en-US" sz="2400" dirty="0"/>
          </a:p>
        </p:txBody>
      </p:sp>
      <p:sp>
        <p:nvSpPr>
          <p:cNvPr id="4" name="Slide Number Placeholder 3">
            <a:extLst>
              <a:ext uri="{FF2B5EF4-FFF2-40B4-BE49-F238E27FC236}">
                <a16:creationId xmlns:a16="http://schemas.microsoft.com/office/drawing/2014/main" id="{2DC7768B-7830-0F54-2954-679525E535BD}"/>
              </a:ext>
            </a:extLst>
          </p:cNvPr>
          <p:cNvSpPr>
            <a:spLocks noGrp="1"/>
          </p:cNvSpPr>
          <p:nvPr>
            <p:ph type="sldNum" sz="quarter" idx="10"/>
          </p:nvPr>
        </p:nvSpPr>
        <p:spPr/>
        <p:txBody>
          <a:bodyPr/>
          <a:lstStyle/>
          <a:p>
            <a:fld id="{74FF9159-C67C-4C1B-88E3-1706C5186037}" type="slidenum">
              <a:rPr lang="en-US" smtClean="0"/>
              <a:t>49</a:t>
            </a:fld>
            <a:endParaRPr lang="en-US"/>
          </a:p>
        </p:txBody>
      </p:sp>
      <p:grpSp>
        <p:nvGrpSpPr>
          <p:cNvPr id="5" name="Group 4">
            <a:extLst>
              <a:ext uri="{FF2B5EF4-FFF2-40B4-BE49-F238E27FC236}">
                <a16:creationId xmlns:a16="http://schemas.microsoft.com/office/drawing/2014/main" id="{4B38E5E9-FB82-0DC0-515A-AD5A462623E8}"/>
              </a:ext>
            </a:extLst>
          </p:cNvPr>
          <p:cNvGrpSpPr/>
          <p:nvPr/>
        </p:nvGrpSpPr>
        <p:grpSpPr>
          <a:xfrm>
            <a:off x="6669740" y="1838787"/>
            <a:ext cx="2005083" cy="1991136"/>
            <a:chOff x="5439645" y="3443082"/>
            <a:chExt cx="2005083" cy="1991136"/>
          </a:xfrm>
        </p:grpSpPr>
        <p:pic>
          <p:nvPicPr>
            <p:cNvPr id="6" name="Picture 5">
              <a:extLst>
                <a:ext uri="{FF2B5EF4-FFF2-40B4-BE49-F238E27FC236}">
                  <a16:creationId xmlns:a16="http://schemas.microsoft.com/office/drawing/2014/main" id="{6978FC2D-2A65-DD43-E6DE-2F4D706C0145}"/>
                </a:ext>
              </a:extLst>
            </p:cNvPr>
            <p:cNvPicPr>
              <a:picLocks noChangeAspect="1"/>
            </p:cNvPicPr>
            <p:nvPr/>
          </p:nvPicPr>
          <p:blipFill>
            <a:blip r:embed="rId2"/>
            <a:stretch>
              <a:fillRect/>
            </a:stretch>
          </p:blipFill>
          <p:spPr>
            <a:xfrm>
              <a:off x="5439645" y="3443082"/>
              <a:ext cx="2005083" cy="1576564"/>
            </a:xfrm>
            <a:prstGeom prst="rect">
              <a:avLst/>
            </a:prstGeom>
            <a:ln w="19050">
              <a:solidFill>
                <a:srgbClr val="0000FF"/>
              </a:solidFill>
            </a:ln>
          </p:spPr>
        </p:pic>
        <p:sp>
          <p:nvSpPr>
            <p:cNvPr id="7" name="TextBox 6">
              <a:extLst>
                <a:ext uri="{FF2B5EF4-FFF2-40B4-BE49-F238E27FC236}">
                  <a16:creationId xmlns:a16="http://schemas.microsoft.com/office/drawing/2014/main" id="{8E38004E-F4F4-48F6-8914-F4F9219F4783}"/>
                </a:ext>
              </a:extLst>
            </p:cNvPr>
            <p:cNvSpPr txBox="1"/>
            <p:nvPr/>
          </p:nvSpPr>
          <p:spPr>
            <a:xfrm>
              <a:off x="6049297" y="5064886"/>
              <a:ext cx="684803" cy="369332"/>
            </a:xfrm>
            <a:prstGeom prst="rect">
              <a:avLst/>
            </a:prstGeom>
            <a:noFill/>
          </p:spPr>
          <p:txBody>
            <a:bodyPr wrap="none" rtlCol="0">
              <a:spAutoFit/>
            </a:bodyPr>
            <a:lstStyle/>
            <a:p>
              <a:r>
                <a:rPr lang="en-US" dirty="0"/>
                <a:t>Input</a:t>
              </a:r>
            </a:p>
          </p:txBody>
        </p:sp>
      </p:grpSp>
      <p:grpSp>
        <p:nvGrpSpPr>
          <p:cNvPr id="8" name="Group 7">
            <a:extLst>
              <a:ext uri="{FF2B5EF4-FFF2-40B4-BE49-F238E27FC236}">
                <a16:creationId xmlns:a16="http://schemas.microsoft.com/office/drawing/2014/main" id="{5427611D-B29D-68A9-A866-C45F95A89567}"/>
              </a:ext>
            </a:extLst>
          </p:cNvPr>
          <p:cNvGrpSpPr/>
          <p:nvPr/>
        </p:nvGrpSpPr>
        <p:grpSpPr>
          <a:xfrm>
            <a:off x="9114257" y="1838786"/>
            <a:ext cx="2005084" cy="1945898"/>
            <a:chOff x="8760914" y="4464114"/>
            <a:chExt cx="2005084" cy="1945898"/>
          </a:xfrm>
        </p:grpSpPr>
        <p:pic>
          <p:nvPicPr>
            <p:cNvPr id="9" name="Picture 8">
              <a:extLst>
                <a:ext uri="{FF2B5EF4-FFF2-40B4-BE49-F238E27FC236}">
                  <a16:creationId xmlns:a16="http://schemas.microsoft.com/office/drawing/2014/main" id="{B26BE487-F8DF-C75D-7C8A-8D1352B789A5}"/>
                </a:ext>
              </a:extLst>
            </p:cNvPr>
            <p:cNvPicPr>
              <a:picLocks noChangeAspect="1"/>
            </p:cNvPicPr>
            <p:nvPr/>
          </p:nvPicPr>
          <p:blipFill>
            <a:blip r:embed="rId3"/>
            <a:stretch>
              <a:fillRect/>
            </a:stretch>
          </p:blipFill>
          <p:spPr>
            <a:xfrm>
              <a:off x="8760914" y="4464114"/>
              <a:ext cx="2005084" cy="1576565"/>
            </a:xfrm>
            <a:prstGeom prst="rect">
              <a:avLst/>
            </a:prstGeom>
            <a:ln w="19050">
              <a:solidFill>
                <a:srgbClr val="0000FF"/>
              </a:solidFill>
            </a:ln>
          </p:spPr>
        </p:pic>
        <p:sp>
          <p:nvSpPr>
            <p:cNvPr id="10" name="TextBox 9">
              <a:extLst>
                <a:ext uri="{FF2B5EF4-FFF2-40B4-BE49-F238E27FC236}">
                  <a16:creationId xmlns:a16="http://schemas.microsoft.com/office/drawing/2014/main" id="{E0DE3517-BA0D-07B2-B9D4-142D540A53DA}"/>
                </a:ext>
              </a:extLst>
            </p:cNvPr>
            <p:cNvSpPr txBox="1"/>
            <p:nvPr/>
          </p:nvSpPr>
          <p:spPr>
            <a:xfrm>
              <a:off x="9044162" y="6040680"/>
              <a:ext cx="1332801" cy="369332"/>
            </a:xfrm>
            <a:prstGeom prst="rect">
              <a:avLst/>
            </a:prstGeom>
            <a:noFill/>
          </p:spPr>
          <p:txBody>
            <a:bodyPr wrap="none" rtlCol="0">
              <a:spAutoFit/>
            </a:bodyPr>
            <a:lstStyle/>
            <a:p>
              <a:pPr algn="ctr"/>
              <a:r>
                <a:rPr lang="en-US" dirty="0"/>
                <a:t>Our method</a:t>
              </a:r>
            </a:p>
          </p:txBody>
        </p:sp>
      </p:grpSp>
      <p:grpSp>
        <p:nvGrpSpPr>
          <p:cNvPr id="11" name="Group 10">
            <a:extLst>
              <a:ext uri="{FF2B5EF4-FFF2-40B4-BE49-F238E27FC236}">
                <a16:creationId xmlns:a16="http://schemas.microsoft.com/office/drawing/2014/main" id="{05D58BAF-83EC-5EE3-5A56-9C3220B90D93}"/>
              </a:ext>
            </a:extLst>
          </p:cNvPr>
          <p:cNvGrpSpPr/>
          <p:nvPr/>
        </p:nvGrpSpPr>
        <p:grpSpPr>
          <a:xfrm>
            <a:off x="6563954" y="4057594"/>
            <a:ext cx="4638757" cy="1909535"/>
            <a:chOff x="1749310" y="4550563"/>
            <a:chExt cx="4638757" cy="1909535"/>
          </a:xfrm>
        </p:grpSpPr>
        <p:pic>
          <p:nvPicPr>
            <p:cNvPr id="12" name="Picture 11" descr="A close-up of a hand&#10;&#10;Description automatically generated">
              <a:extLst>
                <a:ext uri="{FF2B5EF4-FFF2-40B4-BE49-F238E27FC236}">
                  <a16:creationId xmlns:a16="http://schemas.microsoft.com/office/drawing/2014/main" id="{2D6FC225-C83D-6F75-FE21-44695912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310" y="4554956"/>
              <a:ext cx="1302446" cy="1900750"/>
            </a:xfrm>
            <a:prstGeom prst="rect">
              <a:avLst/>
            </a:prstGeom>
          </p:spPr>
        </p:pic>
        <p:pic>
          <p:nvPicPr>
            <p:cNvPr id="13" name="Picture 12" descr="A close-up of a hand&#10;&#10;Description automatically generated">
              <a:extLst>
                <a:ext uri="{FF2B5EF4-FFF2-40B4-BE49-F238E27FC236}">
                  <a16:creationId xmlns:a16="http://schemas.microsoft.com/office/drawing/2014/main" id="{746B186D-EFEE-681D-339B-244D8A8C7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189" y="4550563"/>
              <a:ext cx="1647443" cy="1909535"/>
            </a:xfrm>
            <a:prstGeom prst="rect">
              <a:avLst/>
            </a:prstGeom>
          </p:spPr>
        </p:pic>
        <p:pic>
          <p:nvPicPr>
            <p:cNvPr id="14" name="Picture 13" descr="A close-up of a foot&#10;&#10;Description automatically generated with medium confidence">
              <a:extLst>
                <a:ext uri="{FF2B5EF4-FFF2-40B4-BE49-F238E27FC236}">
                  <a16:creationId xmlns:a16="http://schemas.microsoft.com/office/drawing/2014/main" id="{30438B2C-72B5-D187-12CB-25B6E198F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028" y="4550563"/>
              <a:ext cx="1255039" cy="1909535"/>
            </a:xfrm>
            <a:prstGeom prst="rect">
              <a:avLst/>
            </a:prstGeom>
          </p:spPr>
        </p:pic>
      </p:grpSp>
      <p:grpSp>
        <p:nvGrpSpPr>
          <p:cNvPr id="15" name="Group 14">
            <a:extLst>
              <a:ext uri="{FF2B5EF4-FFF2-40B4-BE49-F238E27FC236}">
                <a16:creationId xmlns:a16="http://schemas.microsoft.com/office/drawing/2014/main" id="{B09656BA-7B9B-5BDC-022A-DBDD1C9B4C97}"/>
              </a:ext>
            </a:extLst>
          </p:cNvPr>
          <p:cNvGrpSpPr/>
          <p:nvPr/>
        </p:nvGrpSpPr>
        <p:grpSpPr>
          <a:xfrm>
            <a:off x="7009204" y="4217055"/>
            <a:ext cx="3726007" cy="883920"/>
            <a:chOff x="2194560" y="4884420"/>
            <a:chExt cx="3726007" cy="883920"/>
          </a:xfrm>
        </p:grpSpPr>
        <p:sp>
          <p:nvSpPr>
            <p:cNvPr id="16" name="Oval 15">
              <a:extLst>
                <a:ext uri="{FF2B5EF4-FFF2-40B4-BE49-F238E27FC236}">
                  <a16:creationId xmlns:a16="http://schemas.microsoft.com/office/drawing/2014/main" id="{E0FFF6AE-C128-C080-F3BF-45C15963F323}"/>
                </a:ext>
              </a:extLst>
            </p:cNvPr>
            <p:cNvSpPr/>
            <p:nvPr/>
          </p:nvSpPr>
          <p:spPr>
            <a:xfrm>
              <a:off x="2194560" y="4884420"/>
              <a:ext cx="160020" cy="441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ACAA67-377B-B900-2512-FA2FCE7B69F8}"/>
                </a:ext>
              </a:extLst>
            </p:cNvPr>
            <p:cNvSpPr/>
            <p:nvPr/>
          </p:nvSpPr>
          <p:spPr>
            <a:xfrm>
              <a:off x="2652815" y="5326380"/>
              <a:ext cx="265997" cy="441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A6A24C-27AB-DEAB-F854-2152C93C353E}"/>
                </a:ext>
              </a:extLst>
            </p:cNvPr>
            <p:cNvSpPr/>
            <p:nvPr/>
          </p:nvSpPr>
          <p:spPr>
            <a:xfrm>
              <a:off x="3955261" y="5168355"/>
              <a:ext cx="315300" cy="316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AB271C6-3EFE-0D30-E7FA-6A55D2C14E9F}"/>
                </a:ext>
              </a:extLst>
            </p:cNvPr>
            <p:cNvSpPr/>
            <p:nvPr/>
          </p:nvSpPr>
          <p:spPr>
            <a:xfrm>
              <a:off x="5760547" y="5168355"/>
              <a:ext cx="160020" cy="441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9824825"/>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10D81-553E-D3C6-2088-27C83999B921}"/>
              </a:ext>
            </a:extLst>
          </p:cNvPr>
          <p:cNvSpPr>
            <a:spLocks noGrp="1"/>
          </p:cNvSpPr>
          <p:nvPr>
            <p:ph type="title"/>
          </p:nvPr>
        </p:nvSpPr>
        <p:spPr/>
        <p:txBody>
          <a:bodyPr/>
          <a:lstStyle/>
          <a:p>
            <a:r>
              <a:rPr lang="en-US" dirty="0"/>
              <a:t>Nested Shapes</a:t>
            </a:r>
          </a:p>
        </p:txBody>
      </p:sp>
      <p:sp>
        <p:nvSpPr>
          <p:cNvPr id="3" name="Content Placeholder 2">
            <a:extLst>
              <a:ext uri="{FF2B5EF4-FFF2-40B4-BE49-F238E27FC236}">
                <a16:creationId xmlns:a16="http://schemas.microsoft.com/office/drawing/2014/main" id="{9412DE8C-6FB5-A963-4761-17DA2282B9A6}"/>
              </a:ext>
            </a:extLst>
          </p:cNvPr>
          <p:cNvSpPr>
            <a:spLocks noGrp="1"/>
          </p:cNvSpPr>
          <p:nvPr>
            <p:ph idx="1"/>
          </p:nvPr>
        </p:nvSpPr>
        <p:spPr/>
        <p:txBody>
          <a:bodyPr/>
          <a:lstStyle/>
          <a:p>
            <a:r>
              <a:rPr lang="en-US" dirty="0"/>
              <a:t>Multi-layered structures</a:t>
            </a:r>
          </a:p>
          <a:p>
            <a:pPr lvl="1"/>
            <a:r>
              <a:rPr lang="en-US" dirty="0"/>
              <a:t> The outer surface of each layer forms a </a:t>
            </a:r>
            <a:r>
              <a:rPr lang="en-US" dirty="0">
                <a:solidFill>
                  <a:schemeClr val="tx1"/>
                </a:solidFill>
              </a:rPr>
              <a:t>nested</a:t>
            </a:r>
            <a:r>
              <a:rPr lang="en-US" dirty="0"/>
              <a:t> sequence</a:t>
            </a:r>
          </a:p>
        </p:txBody>
      </p:sp>
      <p:sp>
        <p:nvSpPr>
          <p:cNvPr id="4" name="Slide Number Placeholder 3">
            <a:extLst>
              <a:ext uri="{FF2B5EF4-FFF2-40B4-BE49-F238E27FC236}">
                <a16:creationId xmlns:a16="http://schemas.microsoft.com/office/drawing/2014/main" id="{F06652E5-D984-D196-DFB4-E2A2339F1159}"/>
              </a:ext>
            </a:extLst>
          </p:cNvPr>
          <p:cNvSpPr>
            <a:spLocks noGrp="1"/>
          </p:cNvSpPr>
          <p:nvPr>
            <p:ph type="sldNum" sz="quarter" idx="10"/>
          </p:nvPr>
        </p:nvSpPr>
        <p:spPr/>
        <p:txBody>
          <a:bodyPr/>
          <a:lstStyle/>
          <a:p>
            <a:fld id="{74FF9159-C67C-4C1B-88E3-1706C5186037}" type="slidenum">
              <a:rPr lang="en-US" smtClean="0"/>
              <a:t>5</a:t>
            </a:fld>
            <a:endParaRPr lang="en-US"/>
          </a:p>
        </p:txBody>
      </p:sp>
      <p:pic>
        <p:nvPicPr>
          <p:cNvPr id="8" name="Picture 7">
            <a:extLst>
              <a:ext uri="{FF2B5EF4-FFF2-40B4-BE49-F238E27FC236}">
                <a16:creationId xmlns:a16="http://schemas.microsoft.com/office/drawing/2014/main" id="{10BBE0A7-493D-5700-7657-CA8C04D46EF2}"/>
              </a:ext>
            </a:extLst>
          </p:cNvPr>
          <p:cNvPicPr>
            <a:picLocks noChangeAspect="1"/>
          </p:cNvPicPr>
          <p:nvPr/>
        </p:nvPicPr>
        <p:blipFill>
          <a:blip r:embed="rId3"/>
          <a:stretch>
            <a:fillRect/>
          </a:stretch>
        </p:blipFill>
        <p:spPr>
          <a:xfrm rot="5400000">
            <a:off x="1562322" y="3274590"/>
            <a:ext cx="2877805" cy="2221753"/>
          </a:xfrm>
          <a:prstGeom prst="rect">
            <a:avLst/>
          </a:prstGeom>
        </p:spPr>
      </p:pic>
      <p:pic>
        <p:nvPicPr>
          <p:cNvPr id="9" name="Picture 8">
            <a:extLst>
              <a:ext uri="{FF2B5EF4-FFF2-40B4-BE49-F238E27FC236}">
                <a16:creationId xmlns:a16="http://schemas.microsoft.com/office/drawing/2014/main" id="{2F0A1211-EC8D-C468-7DFF-D4D7383A09F0}"/>
              </a:ext>
            </a:extLst>
          </p:cNvPr>
          <p:cNvPicPr>
            <a:picLocks noChangeAspect="1"/>
          </p:cNvPicPr>
          <p:nvPr/>
        </p:nvPicPr>
        <p:blipFill rotWithShape="1">
          <a:blip r:embed="rId4"/>
          <a:srcRect l="1324"/>
          <a:stretch/>
        </p:blipFill>
        <p:spPr>
          <a:xfrm rot="5400000">
            <a:off x="4948294" y="3240206"/>
            <a:ext cx="2877805" cy="2376121"/>
          </a:xfrm>
          <a:prstGeom prst="rect">
            <a:avLst/>
          </a:prstGeom>
        </p:spPr>
      </p:pic>
      <p:pic>
        <p:nvPicPr>
          <p:cNvPr id="10" name="Picture 9">
            <a:extLst>
              <a:ext uri="{FF2B5EF4-FFF2-40B4-BE49-F238E27FC236}">
                <a16:creationId xmlns:a16="http://schemas.microsoft.com/office/drawing/2014/main" id="{84060AA2-66F5-56B2-E22C-CE183DDD6C68}"/>
              </a:ext>
            </a:extLst>
          </p:cNvPr>
          <p:cNvPicPr>
            <a:picLocks noChangeAspect="1"/>
          </p:cNvPicPr>
          <p:nvPr/>
        </p:nvPicPr>
        <p:blipFill rotWithShape="1">
          <a:blip r:embed="rId5"/>
          <a:srcRect l="1324" t="231"/>
          <a:stretch/>
        </p:blipFill>
        <p:spPr>
          <a:xfrm rot="5400000">
            <a:off x="8404482" y="3240212"/>
            <a:ext cx="2877803" cy="2376120"/>
          </a:xfrm>
          <a:prstGeom prst="rect">
            <a:avLst/>
          </a:prstGeom>
        </p:spPr>
      </p:pic>
      <p:sp>
        <p:nvSpPr>
          <p:cNvPr id="11" name="TextBox 10">
            <a:extLst>
              <a:ext uri="{FF2B5EF4-FFF2-40B4-BE49-F238E27FC236}">
                <a16:creationId xmlns:a16="http://schemas.microsoft.com/office/drawing/2014/main" id="{513849AB-AE3E-5AC7-217F-777916ACF233}"/>
              </a:ext>
            </a:extLst>
          </p:cNvPr>
          <p:cNvSpPr txBox="1"/>
          <p:nvPr/>
        </p:nvSpPr>
        <p:spPr>
          <a:xfrm>
            <a:off x="1945859" y="5824687"/>
            <a:ext cx="2155270" cy="400110"/>
          </a:xfrm>
          <a:prstGeom prst="rect">
            <a:avLst/>
          </a:prstGeom>
          <a:noFill/>
        </p:spPr>
        <p:txBody>
          <a:bodyPr wrap="none" rtlCol="0">
            <a:spAutoFit/>
          </a:bodyPr>
          <a:lstStyle/>
          <a:p>
            <a:r>
              <a:rPr lang="en-US" sz="2000" dirty="0"/>
              <a:t>Cerebrospinal fluid</a:t>
            </a:r>
          </a:p>
        </p:txBody>
      </p:sp>
      <p:sp>
        <p:nvSpPr>
          <p:cNvPr id="12" name="TextBox 11">
            <a:extLst>
              <a:ext uri="{FF2B5EF4-FFF2-40B4-BE49-F238E27FC236}">
                <a16:creationId xmlns:a16="http://schemas.microsoft.com/office/drawing/2014/main" id="{028DA14D-DC32-D5EC-7150-9DEBC12E7474}"/>
              </a:ext>
            </a:extLst>
          </p:cNvPr>
          <p:cNvSpPr txBox="1"/>
          <p:nvPr/>
        </p:nvSpPr>
        <p:spPr>
          <a:xfrm>
            <a:off x="5583436" y="5824687"/>
            <a:ext cx="1586973" cy="400110"/>
          </a:xfrm>
          <a:prstGeom prst="rect">
            <a:avLst/>
          </a:prstGeom>
          <a:noFill/>
        </p:spPr>
        <p:txBody>
          <a:bodyPr wrap="none" rtlCol="0">
            <a:spAutoFit/>
          </a:bodyPr>
          <a:lstStyle/>
          <a:p>
            <a:r>
              <a:rPr lang="en-US" sz="2000" dirty="0"/>
              <a:t>White matter</a:t>
            </a:r>
          </a:p>
        </p:txBody>
      </p:sp>
      <p:sp>
        <p:nvSpPr>
          <p:cNvPr id="13" name="TextBox 12">
            <a:extLst>
              <a:ext uri="{FF2B5EF4-FFF2-40B4-BE49-F238E27FC236}">
                <a16:creationId xmlns:a16="http://schemas.microsoft.com/office/drawing/2014/main" id="{E7975C0A-C968-776B-74C8-E9A74F64191D}"/>
              </a:ext>
            </a:extLst>
          </p:cNvPr>
          <p:cNvSpPr txBox="1"/>
          <p:nvPr/>
        </p:nvSpPr>
        <p:spPr>
          <a:xfrm>
            <a:off x="9126456" y="5824687"/>
            <a:ext cx="1433854" cy="400110"/>
          </a:xfrm>
          <a:prstGeom prst="rect">
            <a:avLst/>
          </a:prstGeom>
          <a:noFill/>
        </p:spPr>
        <p:txBody>
          <a:bodyPr wrap="none" rtlCol="0">
            <a:spAutoFit/>
          </a:bodyPr>
          <a:lstStyle/>
          <a:p>
            <a:r>
              <a:rPr lang="en-US" sz="2000" dirty="0"/>
              <a:t>Gray matter</a:t>
            </a:r>
          </a:p>
        </p:txBody>
      </p:sp>
      <p:sp>
        <p:nvSpPr>
          <p:cNvPr id="17" name="Oval 16">
            <a:extLst>
              <a:ext uri="{FF2B5EF4-FFF2-40B4-BE49-F238E27FC236}">
                <a16:creationId xmlns:a16="http://schemas.microsoft.com/office/drawing/2014/main" id="{1FE8CC8D-DE63-A06B-56AA-3AE30C70278D}"/>
              </a:ext>
            </a:extLst>
          </p:cNvPr>
          <p:cNvSpPr/>
          <p:nvPr/>
        </p:nvSpPr>
        <p:spPr>
          <a:xfrm>
            <a:off x="1238161" y="2883155"/>
            <a:ext cx="860098" cy="86009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5055634-BEF1-F080-7550-DC64177A207B}"/>
              </a:ext>
            </a:extLst>
          </p:cNvPr>
          <p:cNvSpPr/>
          <p:nvPr/>
        </p:nvSpPr>
        <p:spPr>
          <a:xfrm>
            <a:off x="1399321" y="3044315"/>
            <a:ext cx="546538" cy="5465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60EF146-22AD-1F27-A885-39DD5B03ABB0}"/>
              </a:ext>
            </a:extLst>
          </p:cNvPr>
          <p:cNvSpPr/>
          <p:nvPr/>
        </p:nvSpPr>
        <p:spPr>
          <a:xfrm>
            <a:off x="1541209" y="3186203"/>
            <a:ext cx="252249" cy="252249"/>
          </a:xfrm>
          <a:prstGeom prst="ellipse">
            <a:avLst/>
          </a:prstGeom>
          <a:solidFill>
            <a:schemeClr val="accent5">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A0B6C5F-0A06-A26A-9634-62266F384B12}"/>
              </a:ext>
            </a:extLst>
          </p:cNvPr>
          <p:cNvSpPr/>
          <p:nvPr/>
        </p:nvSpPr>
        <p:spPr>
          <a:xfrm>
            <a:off x="4470270" y="2883155"/>
            <a:ext cx="860098" cy="86009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3798E9F-F20C-FB33-CB32-7A55E5EA2FCB}"/>
              </a:ext>
            </a:extLst>
          </p:cNvPr>
          <p:cNvSpPr/>
          <p:nvPr/>
        </p:nvSpPr>
        <p:spPr>
          <a:xfrm>
            <a:off x="4631430" y="3044315"/>
            <a:ext cx="546538" cy="546538"/>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A9B7FB7-E930-1238-1C09-A24497FDF93E}"/>
              </a:ext>
            </a:extLst>
          </p:cNvPr>
          <p:cNvSpPr/>
          <p:nvPr/>
        </p:nvSpPr>
        <p:spPr>
          <a:xfrm>
            <a:off x="4773318" y="3186203"/>
            <a:ext cx="252249" cy="252249"/>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82524E-7211-ADE9-1FA1-F7287232A155}"/>
              </a:ext>
            </a:extLst>
          </p:cNvPr>
          <p:cNvSpPr/>
          <p:nvPr/>
        </p:nvSpPr>
        <p:spPr>
          <a:xfrm>
            <a:off x="7869694" y="2883155"/>
            <a:ext cx="860098" cy="860098"/>
          </a:xfrm>
          <a:prstGeom prst="ellipse">
            <a:avLst/>
          </a:prstGeom>
          <a:solidFill>
            <a:srgbClr val="9EE09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32D8B42-9C55-9095-1A53-886E02158B84}"/>
              </a:ext>
            </a:extLst>
          </p:cNvPr>
          <p:cNvSpPr/>
          <p:nvPr/>
        </p:nvSpPr>
        <p:spPr>
          <a:xfrm>
            <a:off x="8030854" y="3044315"/>
            <a:ext cx="546538" cy="546538"/>
          </a:xfrm>
          <a:prstGeom prst="ellipse">
            <a:avLst/>
          </a:prstGeom>
          <a:solidFill>
            <a:srgbClr val="9EE09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14C4C4D-914B-7D21-488E-4BB0EDB82109}"/>
              </a:ext>
            </a:extLst>
          </p:cNvPr>
          <p:cNvSpPr/>
          <p:nvPr/>
        </p:nvSpPr>
        <p:spPr>
          <a:xfrm>
            <a:off x="8172742" y="3186203"/>
            <a:ext cx="252249" cy="252249"/>
          </a:xfrm>
          <a:prstGeom prst="ellipse">
            <a:avLst/>
          </a:prstGeom>
          <a:solidFill>
            <a:srgbClr val="9EE09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p:cNvSpPr txBox="1"/>
              <p:nvPr/>
            </p:nvSpPr>
            <p:spPr>
              <a:xfrm>
                <a:off x="4340708" y="4091004"/>
                <a:ext cx="63350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chemeClr val="tx1"/>
                          </a:solidFill>
                          <a:latin typeface="Cambria Math" panose="02040503050406030204" pitchFamily="18" charset="0"/>
                        </a:rPr>
                        <m:t>⊂</m:t>
                      </m:r>
                    </m:oMath>
                  </m:oMathPara>
                </a14:m>
                <a:endParaRPr lang="en-US" sz="3600" b="1"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340708" y="4091004"/>
                <a:ext cx="633507"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699983" y="4091004"/>
                <a:ext cx="63350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chemeClr val="tx1"/>
                          </a:solidFill>
                          <a:latin typeface="Cambria Math" panose="02040503050406030204" pitchFamily="18" charset="0"/>
                        </a:rPr>
                        <m:t>⊂</m:t>
                      </m:r>
                    </m:oMath>
                  </m:oMathPara>
                </a14:m>
                <a:endParaRPr lang="en-US" sz="3600" b="1"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699983" y="4091004"/>
                <a:ext cx="633507" cy="64633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6895946"/>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a:t>
            </a:r>
          </a:p>
        </p:txBody>
      </p:sp>
      <p:grpSp>
        <p:nvGrpSpPr>
          <p:cNvPr id="3" name="Group 2">
            <a:extLst>
              <a:ext uri="{FF2B5EF4-FFF2-40B4-BE49-F238E27FC236}">
                <a16:creationId xmlns:a16="http://schemas.microsoft.com/office/drawing/2014/main" id="{3E34E872-FCFA-5709-D2CE-AEA315263A76}"/>
              </a:ext>
            </a:extLst>
          </p:cNvPr>
          <p:cNvGrpSpPr/>
          <p:nvPr/>
        </p:nvGrpSpPr>
        <p:grpSpPr>
          <a:xfrm>
            <a:off x="9626218" y="4296965"/>
            <a:ext cx="1404366" cy="2226612"/>
            <a:chOff x="7602297" y="4296965"/>
            <a:chExt cx="1404366" cy="2226612"/>
          </a:xfrm>
        </p:grpSpPr>
        <p:pic>
          <p:nvPicPr>
            <p:cNvPr id="8" name="Picture 7">
              <a:extLst>
                <a:ext uri="{FF2B5EF4-FFF2-40B4-BE49-F238E27FC236}">
                  <a16:creationId xmlns:a16="http://schemas.microsoft.com/office/drawing/2014/main" id="{C34BF495-30C5-1253-168C-0916FF244D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5" t="837" r="-1483" b="-896"/>
            <a:stretch/>
          </p:blipFill>
          <p:spPr>
            <a:xfrm>
              <a:off x="7602297" y="4296965"/>
              <a:ext cx="1404366" cy="1866487"/>
            </a:xfrm>
            <a:prstGeom prst="rect">
              <a:avLst/>
            </a:prstGeom>
          </p:spPr>
        </p:pic>
        <p:sp>
          <p:nvSpPr>
            <p:cNvPr id="10" name="Rectangle 9">
              <a:extLst>
                <a:ext uri="{FF2B5EF4-FFF2-40B4-BE49-F238E27FC236}">
                  <a16:creationId xmlns:a16="http://schemas.microsoft.com/office/drawing/2014/main" id="{E1E78B8D-FDF0-49C8-4869-D3DE30398E9F}"/>
                </a:ext>
              </a:extLst>
            </p:cNvPr>
            <p:cNvSpPr/>
            <p:nvPr/>
          </p:nvSpPr>
          <p:spPr>
            <a:xfrm>
              <a:off x="7661807" y="6154245"/>
              <a:ext cx="1062855" cy="369332"/>
            </a:xfrm>
            <a:prstGeom prst="rect">
              <a:avLst/>
            </a:prstGeom>
          </p:spPr>
          <p:txBody>
            <a:bodyPr wrap="none">
              <a:spAutoFit/>
            </a:bodyPr>
            <a:lstStyle/>
            <a:p>
              <a:r>
                <a:rPr lang="en-US" dirty="0"/>
                <a:t>Dan Zeng</a:t>
              </a:r>
            </a:p>
          </p:txBody>
        </p:sp>
      </p:grpSp>
      <p:pic>
        <p:nvPicPr>
          <p:cNvPr id="6" name="Picture 5" descr="How the Danforth Center is helping transform St. Louis into a world center  for plant science research and commercialization - St. Louis Business  Journal">
            <a:extLst>
              <a:ext uri="{FF2B5EF4-FFF2-40B4-BE49-F238E27FC236}">
                <a16:creationId xmlns:a16="http://schemas.microsoft.com/office/drawing/2014/main" id="{399E4BA6-2FC6-C60F-1D4F-BC90FDD08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090" y="1816867"/>
            <a:ext cx="3184494" cy="17875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46A090A-9E08-1C40-2C8C-2BED70592C80}"/>
              </a:ext>
            </a:extLst>
          </p:cNvPr>
          <p:cNvSpPr/>
          <p:nvPr/>
        </p:nvSpPr>
        <p:spPr>
          <a:xfrm>
            <a:off x="7939433" y="3604430"/>
            <a:ext cx="2997808" cy="369332"/>
          </a:xfrm>
          <a:prstGeom prst="rect">
            <a:avLst/>
          </a:prstGeom>
        </p:spPr>
        <p:txBody>
          <a:bodyPr wrap="none">
            <a:spAutoFit/>
          </a:bodyPr>
          <a:lstStyle/>
          <a:p>
            <a:pPr algn="ctr"/>
            <a:r>
              <a:rPr lang="en-US" dirty="0"/>
              <a:t>Danforth Plant Science Center</a:t>
            </a:r>
          </a:p>
        </p:txBody>
      </p:sp>
      <p:grpSp>
        <p:nvGrpSpPr>
          <p:cNvPr id="9" name="Group 8">
            <a:extLst>
              <a:ext uri="{FF2B5EF4-FFF2-40B4-BE49-F238E27FC236}">
                <a16:creationId xmlns:a16="http://schemas.microsoft.com/office/drawing/2014/main" id="{FD83F18F-C39E-2E52-217F-636AAE4A5FA1}"/>
              </a:ext>
            </a:extLst>
          </p:cNvPr>
          <p:cNvGrpSpPr/>
          <p:nvPr/>
        </p:nvGrpSpPr>
        <p:grpSpPr>
          <a:xfrm>
            <a:off x="7846090" y="4296965"/>
            <a:ext cx="1404365" cy="2245026"/>
            <a:chOff x="8876128" y="2833049"/>
            <a:chExt cx="1404365" cy="2245026"/>
          </a:xfrm>
        </p:grpSpPr>
        <p:sp>
          <p:nvSpPr>
            <p:cNvPr id="11" name="Rectangle 10">
              <a:extLst>
                <a:ext uri="{FF2B5EF4-FFF2-40B4-BE49-F238E27FC236}">
                  <a16:creationId xmlns:a16="http://schemas.microsoft.com/office/drawing/2014/main" id="{C42DD083-7080-C368-EB6E-1FC2C97F09F9}"/>
                </a:ext>
              </a:extLst>
            </p:cNvPr>
            <p:cNvSpPr/>
            <p:nvPr/>
          </p:nvSpPr>
          <p:spPr>
            <a:xfrm>
              <a:off x="8876129" y="4708743"/>
              <a:ext cx="1162819" cy="369332"/>
            </a:xfrm>
            <a:prstGeom prst="rect">
              <a:avLst/>
            </a:prstGeom>
          </p:spPr>
          <p:txBody>
            <a:bodyPr wrap="none">
              <a:spAutoFit/>
            </a:bodyPr>
            <a:lstStyle/>
            <a:p>
              <a:r>
                <a:rPr lang="en-US" dirty="0"/>
                <a:t>Chris </a:t>
              </a:r>
              <a:r>
                <a:rPr lang="en-US" dirty="0" err="1"/>
                <a:t>Topp</a:t>
              </a:r>
              <a:endParaRPr lang="en-US" dirty="0"/>
            </a:p>
          </p:txBody>
        </p:sp>
        <p:pic>
          <p:nvPicPr>
            <p:cNvPr id="12" name="Picture 6" descr="Chris Topp — AgTech NEXT">
              <a:extLst>
                <a:ext uri="{FF2B5EF4-FFF2-40B4-BE49-F238E27FC236}">
                  <a16:creationId xmlns:a16="http://schemas.microsoft.com/office/drawing/2014/main" id="{3732F47C-D3E9-20BF-5B0F-8D0B4D7E41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51" t="2764" r="34047" b="23070"/>
            <a:stretch/>
          </p:blipFill>
          <p:spPr bwMode="auto">
            <a:xfrm>
              <a:off x="8876128" y="2833049"/>
              <a:ext cx="1404365" cy="186648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ontent Placeholder 3">
            <a:extLst>
              <a:ext uri="{FF2B5EF4-FFF2-40B4-BE49-F238E27FC236}">
                <a16:creationId xmlns:a16="http://schemas.microsoft.com/office/drawing/2014/main" id="{5037DDF5-2A47-C780-BE03-995D3EAE165F}"/>
              </a:ext>
            </a:extLst>
          </p:cNvPr>
          <p:cNvSpPr>
            <a:spLocks noGrp="1"/>
          </p:cNvSpPr>
          <p:nvPr>
            <p:ph idx="1"/>
          </p:nvPr>
        </p:nvSpPr>
        <p:spPr>
          <a:xfrm>
            <a:off x="463552" y="1587380"/>
            <a:ext cx="6537323" cy="4648200"/>
          </a:xfrm>
        </p:spPr>
        <p:txBody>
          <a:bodyPr/>
          <a:lstStyle/>
          <a:p>
            <a:r>
              <a:rPr lang="en-US" sz="2400" dirty="0"/>
              <a:t>Danforth Plant Science Center </a:t>
            </a:r>
          </a:p>
          <a:p>
            <a:pPr lvl="1"/>
            <a:r>
              <a:rPr lang="en-US" sz="2000" dirty="0"/>
              <a:t>Chris </a:t>
            </a:r>
            <a:r>
              <a:rPr lang="en-US" sz="2000" dirty="0" err="1"/>
              <a:t>Topp</a:t>
            </a:r>
            <a:r>
              <a:rPr lang="en-US" sz="2000" dirty="0"/>
              <a:t>, Mao Li </a:t>
            </a:r>
          </a:p>
          <a:p>
            <a:r>
              <a:rPr lang="en-US" sz="2400" dirty="0"/>
              <a:t>Funding</a:t>
            </a:r>
          </a:p>
          <a:p>
            <a:pPr lvl="1"/>
            <a:r>
              <a:rPr lang="en-US" sz="2000" dirty="0"/>
              <a:t>NSF ABI-1759836, NSF EF-1921728, AF-1907612 and AF-2106672</a:t>
            </a:r>
          </a:p>
          <a:p>
            <a:pPr lvl="1"/>
            <a:r>
              <a:rPr lang="en-US" sz="2000" dirty="0"/>
              <a:t>WashU Imaging Science Pathway Fellowship (Dan)</a:t>
            </a:r>
          </a:p>
          <a:p>
            <a:endParaRPr lang="en-US" sz="2400" dirty="0"/>
          </a:p>
        </p:txBody>
      </p:sp>
    </p:spTree>
    <p:extLst>
      <p:ext uri="{BB962C8B-B14F-4D97-AF65-F5344CB8AC3E}">
        <p14:creationId xmlns:p14="http://schemas.microsoft.com/office/powerpoint/2010/main" val="33084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4C6E-2B95-B4E0-CA78-6F40EA9DED7C}"/>
              </a:ext>
            </a:extLst>
          </p:cNvPr>
          <p:cNvSpPr>
            <a:spLocks noGrp="1"/>
          </p:cNvSpPr>
          <p:nvPr>
            <p:ph type="title"/>
          </p:nvPr>
        </p:nvSpPr>
        <p:spPr/>
        <p:txBody>
          <a:bodyPr/>
          <a:lstStyle/>
          <a:p>
            <a:r>
              <a:rPr lang="en-US" dirty="0"/>
              <a:t>Nested Shapes</a:t>
            </a:r>
          </a:p>
        </p:txBody>
      </p:sp>
      <p:sp>
        <p:nvSpPr>
          <p:cNvPr id="3" name="Content Placeholder 2">
            <a:extLst>
              <a:ext uri="{FF2B5EF4-FFF2-40B4-BE49-F238E27FC236}">
                <a16:creationId xmlns:a16="http://schemas.microsoft.com/office/drawing/2014/main" id="{243B72B3-57BB-6838-F8F3-09A9C6763588}"/>
              </a:ext>
            </a:extLst>
          </p:cNvPr>
          <p:cNvSpPr>
            <a:spLocks noGrp="1"/>
          </p:cNvSpPr>
          <p:nvPr>
            <p:ph idx="1"/>
          </p:nvPr>
        </p:nvSpPr>
        <p:spPr/>
        <p:txBody>
          <a:bodyPr/>
          <a:lstStyle/>
          <a:p>
            <a:r>
              <a:rPr lang="en-US" dirty="0"/>
              <a:t>Growing plant roots</a:t>
            </a:r>
          </a:p>
        </p:txBody>
      </p:sp>
      <p:sp>
        <p:nvSpPr>
          <p:cNvPr id="4" name="Slide Number Placeholder 3">
            <a:extLst>
              <a:ext uri="{FF2B5EF4-FFF2-40B4-BE49-F238E27FC236}">
                <a16:creationId xmlns:a16="http://schemas.microsoft.com/office/drawing/2014/main" id="{82F82707-D96F-634A-5CFB-CB54BA1275A6}"/>
              </a:ext>
            </a:extLst>
          </p:cNvPr>
          <p:cNvSpPr>
            <a:spLocks noGrp="1"/>
          </p:cNvSpPr>
          <p:nvPr>
            <p:ph type="sldNum" sz="quarter" idx="10"/>
          </p:nvPr>
        </p:nvSpPr>
        <p:spPr/>
        <p:txBody>
          <a:bodyPr/>
          <a:lstStyle/>
          <a:p>
            <a:fld id="{74FF9159-C67C-4C1B-88E3-1706C5186037}" type="slidenum">
              <a:rPr lang="en-US" smtClean="0"/>
              <a:t>6</a:t>
            </a:fld>
            <a:endParaRPr lang="en-US"/>
          </a:p>
        </p:txBody>
      </p:sp>
      <p:pic>
        <p:nvPicPr>
          <p:cNvPr id="13" name="Picture 12">
            <a:extLst>
              <a:ext uri="{FF2B5EF4-FFF2-40B4-BE49-F238E27FC236}">
                <a16:creationId xmlns:a16="http://schemas.microsoft.com/office/drawing/2014/main" id="{640362CA-AE78-4D60-B0EF-EFEA460E04E3}"/>
              </a:ext>
            </a:extLst>
          </p:cNvPr>
          <p:cNvPicPr>
            <a:picLocks noChangeAspect="1"/>
          </p:cNvPicPr>
          <p:nvPr/>
        </p:nvPicPr>
        <p:blipFill>
          <a:blip r:embed="rId3"/>
          <a:stretch>
            <a:fillRect/>
          </a:stretch>
        </p:blipFill>
        <p:spPr>
          <a:xfrm>
            <a:off x="4346676" y="2369426"/>
            <a:ext cx="3684553" cy="3600702"/>
          </a:xfrm>
          <a:prstGeom prst="rect">
            <a:avLst/>
          </a:prstGeom>
        </p:spPr>
      </p:pic>
      <p:sp>
        <p:nvSpPr>
          <p:cNvPr id="15" name="TextBox 14">
            <a:extLst>
              <a:ext uri="{FF2B5EF4-FFF2-40B4-BE49-F238E27FC236}">
                <a16:creationId xmlns:a16="http://schemas.microsoft.com/office/drawing/2014/main" id="{0C40C6AB-A4AC-085C-4134-3C06C8CB7235}"/>
              </a:ext>
            </a:extLst>
          </p:cNvPr>
          <p:cNvSpPr txBox="1"/>
          <p:nvPr/>
        </p:nvSpPr>
        <p:spPr>
          <a:xfrm>
            <a:off x="7113990" y="5988188"/>
            <a:ext cx="917239" cy="307777"/>
          </a:xfrm>
          <a:prstGeom prst="rect">
            <a:avLst/>
          </a:prstGeom>
          <a:noFill/>
        </p:spPr>
        <p:txBody>
          <a:bodyPr wrap="none" rtlCol="0">
            <a:spAutoFit/>
          </a:bodyPr>
          <a:lstStyle/>
          <a:p>
            <a:r>
              <a:rPr lang="en-US" sz="1400" dirty="0"/>
              <a:t>Wikipedia</a:t>
            </a:r>
          </a:p>
        </p:txBody>
      </p:sp>
    </p:spTree>
    <p:extLst>
      <p:ext uri="{BB962C8B-B14F-4D97-AF65-F5344CB8AC3E}">
        <p14:creationId xmlns:p14="http://schemas.microsoft.com/office/powerpoint/2010/main" val="1921055914"/>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C146-0E48-E911-3B8E-3D41A81C3D2F}"/>
              </a:ext>
            </a:extLst>
          </p:cNvPr>
          <p:cNvSpPr>
            <a:spLocks noGrp="1"/>
          </p:cNvSpPr>
          <p:nvPr>
            <p:ph type="title"/>
          </p:nvPr>
        </p:nvSpPr>
        <p:spPr/>
        <p:txBody>
          <a:bodyPr/>
          <a:lstStyle/>
          <a:p>
            <a:r>
              <a:rPr lang="en-US" dirty="0"/>
              <a:t>Nested Shapes</a:t>
            </a:r>
          </a:p>
        </p:txBody>
      </p:sp>
      <p:sp>
        <p:nvSpPr>
          <p:cNvPr id="3" name="Content Placeholder 2">
            <a:extLst>
              <a:ext uri="{FF2B5EF4-FFF2-40B4-BE49-F238E27FC236}">
                <a16:creationId xmlns:a16="http://schemas.microsoft.com/office/drawing/2014/main" id="{8A0927C2-F815-BF24-F00E-D3F4F3F176B4}"/>
              </a:ext>
            </a:extLst>
          </p:cNvPr>
          <p:cNvSpPr>
            <a:spLocks noGrp="1"/>
          </p:cNvSpPr>
          <p:nvPr>
            <p:ph idx="1"/>
          </p:nvPr>
        </p:nvSpPr>
        <p:spPr/>
        <p:txBody>
          <a:bodyPr/>
          <a:lstStyle/>
          <a:p>
            <a:r>
              <a:rPr lang="en-US" dirty="0"/>
              <a:t>Growing plant roots</a:t>
            </a:r>
          </a:p>
        </p:txBody>
      </p:sp>
      <p:sp>
        <p:nvSpPr>
          <p:cNvPr id="4" name="Slide Number Placeholder 3">
            <a:extLst>
              <a:ext uri="{FF2B5EF4-FFF2-40B4-BE49-F238E27FC236}">
                <a16:creationId xmlns:a16="http://schemas.microsoft.com/office/drawing/2014/main" id="{942C7B76-151D-6E86-EED6-BF10CEBDDB2B}"/>
              </a:ext>
            </a:extLst>
          </p:cNvPr>
          <p:cNvSpPr>
            <a:spLocks noGrp="1"/>
          </p:cNvSpPr>
          <p:nvPr>
            <p:ph type="sldNum" sz="quarter" idx="10"/>
          </p:nvPr>
        </p:nvSpPr>
        <p:spPr/>
        <p:txBody>
          <a:bodyPr/>
          <a:lstStyle/>
          <a:p>
            <a:fld id="{74FF9159-C67C-4C1B-88E3-1706C5186037}" type="slidenum">
              <a:rPr lang="en-US" smtClean="0"/>
              <a:t>7</a:t>
            </a:fld>
            <a:endParaRPr lang="en-US"/>
          </a:p>
        </p:txBody>
      </p:sp>
      <p:grpSp>
        <p:nvGrpSpPr>
          <p:cNvPr id="20" name="Group 19">
            <a:extLst>
              <a:ext uri="{FF2B5EF4-FFF2-40B4-BE49-F238E27FC236}">
                <a16:creationId xmlns:a16="http://schemas.microsoft.com/office/drawing/2014/main" id="{0020A197-862C-5464-0D09-91827DC5B8B2}"/>
              </a:ext>
            </a:extLst>
          </p:cNvPr>
          <p:cNvGrpSpPr/>
          <p:nvPr/>
        </p:nvGrpSpPr>
        <p:grpSpPr>
          <a:xfrm>
            <a:off x="6923263" y="2193856"/>
            <a:ext cx="3740420" cy="3901448"/>
            <a:chOff x="6626633" y="2474045"/>
            <a:chExt cx="3740420" cy="3901448"/>
          </a:xfrm>
        </p:grpSpPr>
        <p:pic>
          <p:nvPicPr>
            <p:cNvPr id="5" name="Picture 4">
              <a:extLst>
                <a:ext uri="{FF2B5EF4-FFF2-40B4-BE49-F238E27FC236}">
                  <a16:creationId xmlns:a16="http://schemas.microsoft.com/office/drawing/2014/main" id="{1DD04D56-0EFB-5259-DE2A-3814C6FEB280}"/>
                </a:ext>
              </a:extLst>
            </p:cNvPr>
            <p:cNvPicPr>
              <a:picLocks noChangeAspect="1"/>
            </p:cNvPicPr>
            <p:nvPr/>
          </p:nvPicPr>
          <p:blipFill>
            <a:blip r:embed="rId3"/>
            <a:stretch>
              <a:fillRect/>
            </a:stretch>
          </p:blipFill>
          <p:spPr>
            <a:xfrm>
              <a:off x="6810430" y="2946492"/>
              <a:ext cx="944401" cy="3429001"/>
            </a:xfrm>
            <a:prstGeom prst="rect">
              <a:avLst/>
            </a:prstGeom>
          </p:spPr>
        </p:pic>
        <p:pic>
          <p:nvPicPr>
            <p:cNvPr id="6" name="Picture 5">
              <a:extLst>
                <a:ext uri="{FF2B5EF4-FFF2-40B4-BE49-F238E27FC236}">
                  <a16:creationId xmlns:a16="http://schemas.microsoft.com/office/drawing/2014/main" id="{32C09235-DADA-CC4E-6A71-D73C93891FB7}"/>
                </a:ext>
              </a:extLst>
            </p:cNvPr>
            <p:cNvPicPr>
              <a:picLocks noChangeAspect="1"/>
            </p:cNvPicPr>
            <p:nvPr/>
          </p:nvPicPr>
          <p:blipFill>
            <a:blip r:embed="rId4"/>
            <a:stretch>
              <a:fillRect/>
            </a:stretch>
          </p:blipFill>
          <p:spPr>
            <a:xfrm>
              <a:off x="8116541" y="2946492"/>
              <a:ext cx="944401" cy="3429001"/>
            </a:xfrm>
            <a:prstGeom prst="rect">
              <a:avLst/>
            </a:prstGeom>
          </p:spPr>
        </p:pic>
        <p:pic>
          <p:nvPicPr>
            <p:cNvPr id="7" name="Picture 6">
              <a:extLst>
                <a:ext uri="{FF2B5EF4-FFF2-40B4-BE49-F238E27FC236}">
                  <a16:creationId xmlns:a16="http://schemas.microsoft.com/office/drawing/2014/main" id="{C56E1185-99AF-11FB-3B76-23D9C079F0D5}"/>
                </a:ext>
              </a:extLst>
            </p:cNvPr>
            <p:cNvPicPr>
              <a:picLocks noChangeAspect="1"/>
            </p:cNvPicPr>
            <p:nvPr/>
          </p:nvPicPr>
          <p:blipFill>
            <a:blip r:embed="rId5"/>
            <a:stretch>
              <a:fillRect/>
            </a:stretch>
          </p:blipFill>
          <p:spPr>
            <a:xfrm>
              <a:off x="9422652" y="2946492"/>
              <a:ext cx="944401" cy="3429001"/>
            </a:xfrm>
            <a:prstGeom prst="rect">
              <a:avLst/>
            </a:prstGeom>
          </p:spPr>
        </p:pic>
        <p:sp>
          <p:nvSpPr>
            <p:cNvPr id="12" name="TextBox 11">
              <a:extLst>
                <a:ext uri="{FF2B5EF4-FFF2-40B4-BE49-F238E27FC236}">
                  <a16:creationId xmlns:a16="http://schemas.microsoft.com/office/drawing/2014/main" id="{BFC5E1C3-F31D-33EA-3C60-2EBA563EF9DE}"/>
                </a:ext>
              </a:extLst>
            </p:cNvPr>
            <p:cNvSpPr txBox="1"/>
            <p:nvPr/>
          </p:nvSpPr>
          <p:spPr>
            <a:xfrm>
              <a:off x="8129241" y="2474045"/>
              <a:ext cx="1220912" cy="400110"/>
            </a:xfrm>
            <a:prstGeom prst="rect">
              <a:avLst/>
            </a:prstGeom>
            <a:noFill/>
          </p:spPr>
          <p:txBody>
            <a:bodyPr wrap="none" rtlCol="0">
              <a:spAutoFit/>
            </a:bodyPr>
            <a:lstStyle/>
            <a:p>
              <a:r>
                <a:rPr lang="en-US" sz="2000" dirty="0"/>
                <a:t>Rice roots</a:t>
              </a:r>
            </a:p>
          </p:txBody>
        </p:sp>
        <p:sp>
          <p:nvSpPr>
            <p:cNvPr id="17" name="TextBox 16">
              <a:extLst>
                <a:ext uri="{FF2B5EF4-FFF2-40B4-BE49-F238E27FC236}">
                  <a16:creationId xmlns:a16="http://schemas.microsoft.com/office/drawing/2014/main" id="{2AD2CA9A-B3A4-6965-C8E7-FD410493DCBB}"/>
                </a:ext>
              </a:extLst>
            </p:cNvPr>
            <p:cNvSpPr txBox="1"/>
            <p:nvPr/>
          </p:nvSpPr>
          <p:spPr>
            <a:xfrm>
              <a:off x="6626633" y="5616225"/>
              <a:ext cx="648960" cy="338554"/>
            </a:xfrm>
            <a:prstGeom prst="rect">
              <a:avLst/>
            </a:prstGeom>
            <a:noFill/>
          </p:spPr>
          <p:txBody>
            <a:bodyPr wrap="none" rtlCol="0">
              <a:spAutoFit/>
            </a:bodyPr>
            <a:lstStyle/>
            <a:p>
              <a:r>
                <a:rPr lang="en-US" sz="1600" dirty="0"/>
                <a:t>Day 1</a:t>
              </a:r>
            </a:p>
          </p:txBody>
        </p:sp>
        <p:sp>
          <p:nvSpPr>
            <p:cNvPr id="18" name="TextBox 17">
              <a:extLst>
                <a:ext uri="{FF2B5EF4-FFF2-40B4-BE49-F238E27FC236}">
                  <a16:creationId xmlns:a16="http://schemas.microsoft.com/office/drawing/2014/main" id="{AB74987D-768C-799F-7719-CA5AD0FF9CD1}"/>
                </a:ext>
              </a:extLst>
            </p:cNvPr>
            <p:cNvSpPr txBox="1"/>
            <p:nvPr/>
          </p:nvSpPr>
          <p:spPr>
            <a:xfrm>
              <a:off x="7932744" y="5616225"/>
              <a:ext cx="648960" cy="338554"/>
            </a:xfrm>
            <a:prstGeom prst="rect">
              <a:avLst/>
            </a:prstGeom>
            <a:noFill/>
          </p:spPr>
          <p:txBody>
            <a:bodyPr wrap="none" rtlCol="0">
              <a:spAutoFit/>
            </a:bodyPr>
            <a:lstStyle/>
            <a:p>
              <a:r>
                <a:rPr lang="en-US" sz="1600" dirty="0"/>
                <a:t>Day 2</a:t>
              </a:r>
            </a:p>
          </p:txBody>
        </p:sp>
        <p:sp>
          <p:nvSpPr>
            <p:cNvPr id="19" name="TextBox 18">
              <a:extLst>
                <a:ext uri="{FF2B5EF4-FFF2-40B4-BE49-F238E27FC236}">
                  <a16:creationId xmlns:a16="http://schemas.microsoft.com/office/drawing/2014/main" id="{EFB1B133-4163-218B-2318-790A4EAC56BA}"/>
                </a:ext>
              </a:extLst>
            </p:cNvPr>
            <p:cNvSpPr txBox="1"/>
            <p:nvPr/>
          </p:nvSpPr>
          <p:spPr>
            <a:xfrm>
              <a:off x="9237146" y="5616225"/>
              <a:ext cx="648960" cy="338554"/>
            </a:xfrm>
            <a:prstGeom prst="rect">
              <a:avLst/>
            </a:prstGeom>
            <a:noFill/>
          </p:spPr>
          <p:txBody>
            <a:bodyPr wrap="none" rtlCol="0">
              <a:spAutoFit/>
            </a:bodyPr>
            <a:lstStyle/>
            <a:p>
              <a:r>
                <a:rPr lang="en-US" sz="1600" dirty="0"/>
                <a:t>Day 3</a:t>
              </a:r>
            </a:p>
          </p:txBody>
        </p:sp>
      </p:grpSp>
      <p:grpSp>
        <p:nvGrpSpPr>
          <p:cNvPr id="8" name="Group 7"/>
          <p:cNvGrpSpPr/>
          <p:nvPr/>
        </p:nvGrpSpPr>
        <p:grpSpPr>
          <a:xfrm>
            <a:off x="952437" y="2666303"/>
            <a:ext cx="5528920" cy="2409205"/>
            <a:chOff x="872531" y="3119571"/>
            <a:chExt cx="5528920" cy="2409205"/>
          </a:xfrm>
        </p:grpSpPr>
        <p:sp>
          <p:nvSpPr>
            <p:cNvPr id="11" name="TextBox 10">
              <a:extLst>
                <a:ext uri="{FF2B5EF4-FFF2-40B4-BE49-F238E27FC236}">
                  <a16:creationId xmlns:a16="http://schemas.microsoft.com/office/drawing/2014/main" id="{6F49A754-8DD9-0F16-A663-7E51FE6BA3B4}"/>
                </a:ext>
              </a:extLst>
            </p:cNvPr>
            <p:cNvSpPr txBox="1"/>
            <p:nvPr/>
          </p:nvSpPr>
          <p:spPr>
            <a:xfrm>
              <a:off x="2342235" y="3119571"/>
              <a:ext cx="2091470" cy="400110"/>
            </a:xfrm>
            <a:prstGeom prst="rect">
              <a:avLst/>
            </a:prstGeom>
            <a:noFill/>
          </p:spPr>
          <p:txBody>
            <a:bodyPr wrap="none" rtlCol="0">
              <a:spAutoFit/>
            </a:bodyPr>
            <a:lstStyle/>
            <a:p>
              <a:r>
                <a:rPr lang="en-US" sz="2000" dirty="0"/>
                <a:t>Maize (corn) roots</a:t>
              </a:r>
            </a:p>
          </p:txBody>
        </p:sp>
        <p:pic>
          <p:nvPicPr>
            <p:cNvPr id="22" name="Picture 21" descr="A group of palm trees&#10;&#10;Description automatically generated with medium confidence">
              <a:extLst>
                <a:ext uri="{FF2B5EF4-FFF2-40B4-BE49-F238E27FC236}">
                  <a16:creationId xmlns:a16="http://schemas.microsoft.com/office/drawing/2014/main" id="{A35D1EE1-201E-AFF9-C5FE-B06662EF0305}"/>
                </a:ext>
              </a:extLst>
            </p:cNvPr>
            <p:cNvPicPr>
              <a:picLocks noChangeAspect="1"/>
            </p:cNvPicPr>
            <p:nvPr/>
          </p:nvPicPr>
          <p:blipFill rotWithShape="1">
            <a:blip r:embed="rId6">
              <a:extLst>
                <a:ext uri="{28A0092B-C50C-407E-A947-70E740481C1C}">
                  <a14:useLocalDpi xmlns:a14="http://schemas.microsoft.com/office/drawing/2010/main" val="0"/>
                </a:ext>
              </a:extLst>
            </a:blip>
            <a:srcRect l="18352" r="-478" b="-64"/>
            <a:stretch/>
          </p:blipFill>
          <p:spPr>
            <a:xfrm>
              <a:off x="872531" y="3758321"/>
              <a:ext cx="5528920" cy="1770455"/>
            </a:xfrm>
            <a:prstGeom prst="rect">
              <a:avLst/>
            </a:prstGeom>
          </p:spPr>
        </p:pic>
        <p:sp>
          <p:nvSpPr>
            <p:cNvPr id="23" name="TextBox 22">
              <a:extLst>
                <a:ext uri="{FF2B5EF4-FFF2-40B4-BE49-F238E27FC236}">
                  <a16:creationId xmlns:a16="http://schemas.microsoft.com/office/drawing/2014/main" id="{552E3689-5ACD-5D6C-C9CA-63281249D559}"/>
                </a:ext>
              </a:extLst>
            </p:cNvPr>
            <p:cNvSpPr txBox="1"/>
            <p:nvPr/>
          </p:nvSpPr>
          <p:spPr>
            <a:xfrm>
              <a:off x="1212282" y="4951582"/>
              <a:ext cx="753155" cy="338554"/>
            </a:xfrm>
            <a:prstGeom prst="rect">
              <a:avLst/>
            </a:prstGeom>
            <a:noFill/>
          </p:spPr>
          <p:txBody>
            <a:bodyPr wrap="none" rtlCol="0">
              <a:spAutoFit/>
            </a:bodyPr>
            <a:lstStyle/>
            <a:p>
              <a:r>
                <a:rPr lang="en-US" sz="1600" dirty="0"/>
                <a:t>Day 10</a:t>
              </a:r>
            </a:p>
          </p:txBody>
        </p:sp>
        <p:sp>
          <p:nvSpPr>
            <p:cNvPr id="24" name="TextBox 23">
              <a:extLst>
                <a:ext uri="{FF2B5EF4-FFF2-40B4-BE49-F238E27FC236}">
                  <a16:creationId xmlns:a16="http://schemas.microsoft.com/office/drawing/2014/main" id="{552E3689-5ACD-5D6C-C9CA-63281249D559}"/>
                </a:ext>
              </a:extLst>
            </p:cNvPr>
            <p:cNvSpPr txBox="1"/>
            <p:nvPr/>
          </p:nvSpPr>
          <p:spPr>
            <a:xfrm>
              <a:off x="3011393" y="4951582"/>
              <a:ext cx="753155" cy="338554"/>
            </a:xfrm>
            <a:prstGeom prst="rect">
              <a:avLst/>
            </a:prstGeom>
            <a:noFill/>
          </p:spPr>
          <p:txBody>
            <a:bodyPr wrap="none" rtlCol="0">
              <a:spAutoFit/>
            </a:bodyPr>
            <a:lstStyle/>
            <a:p>
              <a:r>
                <a:rPr lang="en-US" sz="1600" dirty="0"/>
                <a:t>Day 30</a:t>
              </a:r>
            </a:p>
          </p:txBody>
        </p:sp>
        <p:sp>
          <p:nvSpPr>
            <p:cNvPr id="25" name="TextBox 24">
              <a:extLst>
                <a:ext uri="{FF2B5EF4-FFF2-40B4-BE49-F238E27FC236}">
                  <a16:creationId xmlns:a16="http://schemas.microsoft.com/office/drawing/2014/main" id="{552E3689-5ACD-5D6C-C9CA-63281249D559}"/>
                </a:ext>
              </a:extLst>
            </p:cNvPr>
            <p:cNvSpPr txBox="1"/>
            <p:nvPr/>
          </p:nvSpPr>
          <p:spPr>
            <a:xfrm>
              <a:off x="4956447" y="4951582"/>
              <a:ext cx="753155" cy="338554"/>
            </a:xfrm>
            <a:prstGeom prst="rect">
              <a:avLst/>
            </a:prstGeom>
            <a:noFill/>
          </p:spPr>
          <p:txBody>
            <a:bodyPr wrap="none" rtlCol="0">
              <a:spAutoFit/>
            </a:bodyPr>
            <a:lstStyle/>
            <a:p>
              <a:r>
                <a:rPr lang="en-US" sz="1600" dirty="0"/>
                <a:t>Day 40</a:t>
              </a:r>
            </a:p>
          </p:txBody>
        </p:sp>
      </p:grpSp>
      <p:grpSp>
        <p:nvGrpSpPr>
          <p:cNvPr id="29" name="Group 28"/>
          <p:cNvGrpSpPr/>
          <p:nvPr/>
        </p:nvGrpSpPr>
        <p:grpSpPr>
          <a:xfrm>
            <a:off x="2196682" y="3442311"/>
            <a:ext cx="7604154" cy="523220"/>
            <a:chOff x="2410690" y="3981501"/>
            <a:chExt cx="7604154" cy="523220"/>
          </a:xfrm>
        </p:grpSpPr>
        <mc:AlternateContent xmlns:mc="http://schemas.openxmlformats.org/markup-compatibility/2006" xmlns:a14="http://schemas.microsoft.com/office/drawing/2010/main">
          <mc:Choice Requires="a14">
            <p:sp>
              <p:nvSpPr>
                <p:cNvPr id="9" name="TextBox 8"/>
                <p:cNvSpPr txBox="1"/>
                <p:nvPr/>
              </p:nvSpPr>
              <p:spPr>
                <a:xfrm>
                  <a:off x="2410690" y="3981501"/>
                  <a:ext cx="5341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410690" y="3981501"/>
                  <a:ext cx="534121"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285966" y="3981501"/>
                  <a:ext cx="5341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285966" y="3981501"/>
                  <a:ext cx="534121"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183914" y="3981501"/>
                  <a:ext cx="5341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8183914" y="3981501"/>
                  <a:ext cx="534121"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9480723" y="3981501"/>
                  <a:ext cx="5341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oMath>
                    </m:oMathPara>
                  </a14:m>
                  <a:endParaRPr lang="en-US" sz="2800" b="1"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9480723" y="3981501"/>
                  <a:ext cx="534121" cy="523220"/>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4914891"/>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CF0A-0566-00F5-7097-3E3A8CAF5E01}"/>
              </a:ext>
            </a:extLst>
          </p:cNvPr>
          <p:cNvSpPr>
            <a:spLocks noGrp="1"/>
          </p:cNvSpPr>
          <p:nvPr>
            <p:ph type="title"/>
          </p:nvPr>
        </p:nvSpPr>
        <p:spPr/>
        <p:txBody>
          <a:bodyPr/>
          <a:lstStyle/>
          <a:p>
            <a:r>
              <a:rPr lang="en-US" dirty="0"/>
              <a:t>Topology</a:t>
            </a:r>
          </a:p>
        </p:txBody>
      </p:sp>
      <p:sp>
        <p:nvSpPr>
          <p:cNvPr id="3" name="Content Placeholder 2">
            <a:extLst>
              <a:ext uri="{FF2B5EF4-FFF2-40B4-BE49-F238E27FC236}">
                <a16:creationId xmlns:a16="http://schemas.microsoft.com/office/drawing/2014/main" id="{819F7457-D5DF-952D-4D7D-5B246C974EF0}"/>
              </a:ext>
            </a:extLst>
          </p:cNvPr>
          <p:cNvSpPr>
            <a:spLocks noGrp="1"/>
          </p:cNvSpPr>
          <p:nvPr>
            <p:ph idx="1"/>
          </p:nvPr>
        </p:nvSpPr>
        <p:spPr/>
        <p:txBody>
          <a:bodyPr/>
          <a:lstStyle/>
          <a:p>
            <a:r>
              <a:rPr lang="en-US" dirty="0"/>
              <a:t>Invariant to continuous geometric deformation</a:t>
            </a:r>
          </a:p>
        </p:txBody>
      </p:sp>
      <p:sp>
        <p:nvSpPr>
          <p:cNvPr id="4" name="Slide Number Placeholder 3">
            <a:extLst>
              <a:ext uri="{FF2B5EF4-FFF2-40B4-BE49-F238E27FC236}">
                <a16:creationId xmlns:a16="http://schemas.microsoft.com/office/drawing/2014/main" id="{E5E111EA-F9E5-A88F-177D-081A0B980F68}"/>
              </a:ext>
            </a:extLst>
          </p:cNvPr>
          <p:cNvSpPr>
            <a:spLocks noGrp="1"/>
          </p:cNvSpPr>
          <p:nvPr>
            <p:ph type="sldNum" sz="quarter" idx="10"/>
          </p:nvPr>
        </p:nvSpPr>
        <p:spPr/>
        <p:txBody>
          <a:bodyPr/>
          <a:lstStyle/>
          <a:p>
            <a:fld id="{74FF9159-C67C-4C1B-88E3-1706C5186037}" type="slidenum">
              <a:rPr lang="en-US" smtClean="0"/>
              <a:t>8</a:t>
            </a:fld>
            <a:endParaRPr lang="en-US"/>
          </a:p>
        </p:txBody>
      </p:sp>
      <p:pic>
        <p:nvPicPr>
          <p:cNvPr id="5" name="Picture 2">
            <a:extLst>
              <a:ext uri="{FF2B5EF4-FFF2-40B4-BE49-F238E27FC236}">
                <a16:creationId xmlns:a16="http://schemas.microsoft.com/office/drawing/2014/main" id="{24ECF645-B4F7-59DF-7D0C-10B51F037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191" y="2811021"/>
            <a:ext cx="2993388" cy="29933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8B4464C-826C-5077-4114-2207B52061FE}"/>
              </a:ext>
            </a:extLst>
          </p:cNvPr>
          <p:cNvGrpSpPr/>
          <p:nvPr/>
        </p:nvGrpSpPr>
        <p:grpSpPr>
          <a:xfrm>
            <a:off x="6400800" y="2641827"/>
            <a:ext cx="1627532" cy="1878305"/>
            <a:chOff x="1783187" y="3257088"/>
            <a:chExt cx="1895677" cy="2187766"/>
          </a:xfrm>
        </p:grpSpPr>
        <p:pic>
          <p:nvPicPr>
            <p:cNvPr id="7" name="Picture 6">
              <a:extLst>
                <a:ext uri="{FF2B5EF4-FFF2-40B4-BE49-F238E27FC236}">
                  <a16:creationId xmlns:a16="http://schemas.microsoft.com/office/drawing/2014/main" id="{94B4F741-FF61-0758-7864-DCF4024E7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187" y="3257088"/>
              <a:ext cx="1895677" cy="1657332"/>
            </a:xfrm>
            <a:prstGeom prst="rect">
              <a:avLst/>
            </a:prstGeom>
          </p:spPr>
        </p:pic>
        <p:sp>
          <p:nvSpPr>
            <p:cNvPr id="8" name="TextBox 7">
              <a:extLst>
                <a:ext uri="{FF2B5EF4-FFF2-40B4-BE49-F238E27FC236}">
                  <a16:creationId xmlns:a16="http://schemas.microsoft.com/office/drawing/2014/main" id="{A90F3EC0-6130-3DA5-E471-0D933F084770}"/>
                </a:ext>
              </a:extLst>
            </p:cNvPr>
            <p:cNvSpPr txBox="1"/>
            <p:nvPr/>
          </p:nvSpPr>
          <p:spPr>
            <a:xfrm>
              <a:off x="1908235" y="4985588"/>
              <a:ext cx="1736452" cy="459266"/>
            </a:xfrm>
            <a:prstGeom prst="rect">
              <a:avLst/>
            </a:prstGeom>
            <a:noFill/>
          </p:spPr>
          <p:txBody>
            <a:bodyPr wrap="none" rtlCol="0">
              <a:spAutoFit/>
            </a:bodyPr>
            <a:lstStyle/>
            <a:p>
              <a:r>
                <a:rPr lang="en-US" sz="2000" dirty="0"/>
                <a:t>Components</a:t>
              </a:r>
            </a:p>
          </p:txBody>
        </p:sp>
      </p:grpSp>
      <p:grpSp>
        <p:nvGrpSpPr>
          <p:cNvPr id="9" name="Group 8">
            <a:extLst>
              <a:ext uri="{FF2B5EF4-FFF2-40B4-BE49-F238E27FC236}">
                <a16:creationId xmlns:a16="http://schemas.microsoft.com/office/drawing/2014/main" id="{5C5838B9-08FA-542E-FCF0-FDF57E013919}"/>
              </a:ext>
            </a:extLst>
          </p:cNvPr>
          <p:cNvGrpSpPr/>
          <p:nvPr/>
        </p:nvGrpSpPr>
        <p:grpSpPr>
          <a:xfrm>
            <a:off x="8934799" y="2642454"/>
            <a:ext cx="1495627" cy="1920890"/>
            <a:chOff x="4944874" y="3185920"/>
            <a:chExt cx="1742040" cy="2237368"/>
          </a:xfrm>
        </p:grpSpPr>
        <p:pic>
          <p:nvPicPr>
            <p:cNvPr id="10" name="Picture 9">
              <a:extLst>
                <a:ext uri="{FF2B5EF4-FFF2-40B4-BE49-F238E27FC236}">
                  <a16:creationId xmlns:a16="http://schemas.microsoft.com/office/drawing/2014/main" id="{87F15E91-4F3F-7D38-ECFB-26866A9EC0CF}"/>
                </a:ext>
              </a:extLst>
            </p:cNvPr>
            <p:cNvPicPr>
              <a:picLocks noChangeAspect="1"/>
            </p:cNvPicPr>
            <p:nvPr/>
          </p:nvPicPr>
          <p:blipFill rotWithShape="1">
            <a:blip r:embed="rId5">
              <a:extLst>
                <a:ext uri="{28A0092B-C50C-407E-A947-70E740481C1C}">
                  <a14:useLocalDpi xmlns:a14="http://schemas.microsoft.com/office/drawing/2010/main" val="0"/>
                </a:ext>
              </a:extLst>
            </a:blip>
            <a:srcRect l="3992" t="3698" r="5697" b="3768"/>
            <a:stretch/>
          </p:blipFill>
          <p:spPr>
            <a:xfrm>
              <a:off x="4944874" y="3185920"/>
              <a:ext cx="1742040" cy="1728499"/>
            </a:xfrm>
            <a:prstGeom prst="rect">
              <a:avLst/>
            </a:prstGeom>
          </p:spPr>
        </p:pic>
        <p:sp>
          <p:nvSpPr>
            <p:cNvPr id="11" name="TextBox 10">
              <a:extLst>
                <a:ext uri="{FF2B5EF4-FFF2-40B4-BE49-F238E27FC236}">
                  <a16:creationId xmlns:a16="http://schemas.microsoft.com/office/drawing/2014/main" id="{56EB080E-0BF1-01F6-95A5-AAE8388D3DBA}"/>
                </a:ext>
              </a:extLst>
            </p:cNvPr>
            <p:cNvSpPr txBox="1"/>
            <p:nvPr/>
          </p:nvSpPr>
          <p:spPr>
            <a:xfrm>
              <a:off x="5469004" y="4964021"/>
              <a:ext cx="744247" cy="459267"/>
            </a:xfrm>
            <a:prstGeom prst="rect">
              <a:avLst/>
            </a:prstGeom>
            <a:noFill/>
          </p:spPr>
          <p:txBody>
            <a:bodyPr wrap="none" rtlCol="0">
              <a:spAutoFit/>
            </a:bodyPr>
            <a:lstStyle/>
            <a:p>
              <a:r>
                <a:rPr lang="en-US" sz="2000" dirty="0"/>
                <a:t>Void</a:t>
              </a:r>
            </a:p>
          </p:txBody>
        </p:sp>
      </p:grpSp>
      <p:grpSp>
        <p:nvGrpSpPr>
          <p:cNvPr id="12" name="Group 11">
            <a:extLst>
              <a:ext uri="{FF2B5EF4-FFF2-40B4-BE49-F238E27FC236}">
                <a16:creationId xmlns:a16="http://schemas.microsoft.com/office/drawing/2014/main" id="{90DDEDA5-219D-86C9-611A-E8A7D04290F9}"/>
              </a:ext>
            </a:extLst>
          </p:cNvPr>
          <p:cNvGrpSpPr/>
          <p:nvPr/>
        </p:nvGrpSpPr>
        <p:grpSpPr>
          <a:xfrm>
            <a:off x="7513436" y="4686544"/>
            <a:ext cx="1855956" cy="1843447"/>
            <a:chOff x="8210915" y="3243836"/>
            <a:chExt cx="2161736" cy="2147165"/>
          </a:xfrm>
        </p:grpSpPr>
        <p:pic>
          <p:nvPicPr>
            <p:cNvPr id="13" name="Picture 12">
              <a:extLst>
                <a:ext uri="{FF2B5EF4-FFF2-40B4-BE49-F238E27FC236}">
                  <a16:creationId xmlns:a16="http://schemas.microsoft.com/office/drawing/2014/main" id="{81B73E8A-2EFD-EB0C-7050-AC344ED73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0915" y="3243836"/>
              <a:ext cx="2161736" cy="1690587"/>
            </a:xfrm>
            <a:prstGeom prst="rect">
              <a:avLst/>
            </a:prstGeom>
          </p:spPr>
        </p:pic>
        <p:sp>
          <p:nvSpPr>
            <p:cNvPr id="14" name="TextBox 13">
              <a:extLst>
                <a:ext uri="{FF2B5EF4-FFF2-40B4-BE49-F238E27FC236}">
                  <a16:creationId xmlns:a16="http://schemas.microsoft.com/office/drawing/2014/main" id="{A3299019-6925-28E4-ACFA-5DD331434F98}"/>
                </a:ext>
              </a:extLst>
            </p:cNvPr>
            <p:cNvSpPr txBox="1"/>
            <p:nvPr/>
          </p:nvSpPr>
          <p:spPr>
            <a:xfrm>
              <a:off x="8810643" y="4931734"/>
              <a:ext cx="1062053" cy="459267"/>
            </a:xfrm>
            <a:prstGeom prst="rect">
              <a:avLst/>
            </a:prstGeom>
            <a:noFill/>
          </p:spPr>
          <p:txBody>
            <a:bodyPr wrap="none" rtlCol="0">
              <a:spAutoFit/>
            </a:bodyPr>
            <a:lstStyle/>
            <a:p>
              <a:r>
                <a:rPr lang="en-US" sz="2000" dirty="0"/>
                <a:t>Handle</a:t>
              </a:r>
            </a:p>
          </p:txBody>
        </p:sp>
      </p:grpSp>
      <p:sp>
        <p:nvSpPr>
          <p:cNvPr id="15" name="TextBox 14">
            <a:extLst>
              <a:ext uri="{FF2B5EF4-FFF2-40B4-BE49-F238E27FC236}">
                <a16:creationId xmlns:a16="http://schemas.microsoft.com/office/drawing/2014/main" id="{57B2FEE4-C68C-8FE5-8B68-86195F4E8A99}"/>
              </a:ext>
            </a:extLst>
          </p:cNvPr>
          <p:cNvSpPr txBox="1"/>
          <p:nvPr/>
        </p:nvSpPr>
        <p:spPr>
          <a:xfrm>
            <a:off x="2693562" y="5641306"/>
            <a:ext cx="917239" cy="307777"/>
          </a:xfrm>
          <a:prstGeom prst="rect">
            <a:avLst/>
          </a:prstGeom>
          <a:noFill/>
        </p:spPr>
        <p:txBody>
          <a:bodyPr wrap="none" rtlCol="0">
            <a:spAutoFit/>
          </a:bodyPr>
          <a:lstStyle/>
          <a:p>
            <a:r>
              <a:rPr lang="en-US" sz="1400" dirty="0"/>
              <a:t>Wikipedia</a:t>
            </a:r>
          </a:p>
        </p:txBody>
      </p:sp>
    </p:spTree>
    <p:extLst>
      <p:ext uri="{BB962C8B-B14F-4D97-AF65-F5344CB8AC3E}">
        <p14:creationId xmlns:p14="http://schemas.microsoft.com/office/powerpoint/2010/main" val="1499624250"/>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CF0A-0566-00F5-7097-3E3A8CAF5E01}"/>
              </a:ext>
            </a:extLst>
          </p:cNvPr>
          <p:cNvSpPr>
            <a:spLocks noGrp="1"/>
          </p:cNvSpPr>
          <p:nvPr>
            <p:ph type="title"/>
          </p:nvPr>
        </p:nvSpPr>
        <p:spPr/>
        <p:txBody>
          <a:bodyPr/>
          <a:lstStyle/>
          <a:p>
            <a:r>
              <a:rPr lang="en-US" dirty="0"/>
              <a:t>Topology</a:t>
            </a:r>
          </a:p>
        </p:txBody>
      </p:sp>
      <p:sp>
        <p:nvSpPr>
          <p:cNvPr id="3" name="Content Placeholder 2">
            <a:extLst>
              <a:ext uri="{FF2B5EF4-FFF2-40B4-BE49-F238E27FC236}">
                <a16:creationId xmlns:a16="http://schemas.microsoft.com/office/drawing/2014/main" id="{819F7457-D5DF-952D-4D7D-5B246C974EF0}"/>
              </a:ext>
            </a:extLst>
          </p:cNvPr>
          <p:cNvSpPr>
            <a:spLocks noGrp="1"/>
          </p:cNvSpPr>
          <p:nvPr>
            <p:ph idx="1"/>
          </p:nvPr>
        </p:nvSpPr>
        <p:spPr/>
        <p:txBody>
          <a:bodyPr/>
          <a:lstStyle/>
          <a:p>
            <a:r>
              <a:rPr lang="en-US" sz="2400" dirty="0"/>
              <a:t>Invariant to continuous geometric deformation</a:t>
            </a:r>
          </a:p>
          <a:p>
            <a:r>
              <a:rPr lang="en-US" sz="2400" dirty="0"/>
              <a:t>Many geometry processing tasks are sensitive to topology:</a:t>
            </a:r>
          </a:p>
          <a:p>
            <a:pPr lvl="1"/>
            <a:r>
              <a:rPr lang="en-US" sz="2000" dirty="0"/>
              <a:t>Mesh simplification and fairing</a:t>
            </a:r>
          </a:p>
          <a:p>
            <a:pPr lvl="1"/>
            <a:r>
              <a:rPr lang="en-US" sz="2000" dirty="0"/>
              <a:t>Surface parameterization</a:t>
            </a:r>
          </a:p>
          <a:p>
            <a:pPr lvl="1"/>
            <a:r>
              <a:rPr lang="en-US" sz="2000" dirty="0"/>
              <a:t>Geodesic distances</a:t>
            </a:r>
          </a:p>
          <a:p>
            <a:pPr lvl="1"/>
            <a:r>
              <a:rPr lang="en-US" sz="2000" dirty="0"/>
              <a:t>Surface matching</a:t>
            </a:r>
          </a:p>
          <a:p>
            <a:pPr lvl="1"/>
            <a:r>
              <a:rPr lang="en-US" sz="2000" dirty="0"/>
              <a:t>Physical simulations</a:t>
            </a:r>
          </a:p>
        </p:txBody>
      </p:sp>
      <p:sp>
        <p:nvSpPr>
          <p:cNvPr id="4" name="Slide Number Placeholder 3">
            <a:extLst>
              <a:ext uri="{FF2B5EF4-FFF2-40B4-BE49-F238E27FC236}">
                <a16:creationId xmlns:a16="http://schemas.microsoft.com/office/drawing/2014/main" id="{E5E111EA-F9E5-A88F-177D-081A0B980F68}"/>
              </a:ext>
            </a:extLst>
          </p:cNvPr>
          <p:cNvSpPr>
            <a:spLocks noGrp="1"/>
          </p:cNvSpPr>
          <p:nvPr>
            <p:ph type="sldNum" sz="quarter" idx="10"/>
          </p:nvPr>
        </p:nvSpPr>
        <p:spPr/>
        <p:txBody>
          <a:bodyPr/>
          <a:lstStyle/>
          <a:p>
            <a:fld id="{74FF9159-C67C-4C1B-88E3-1706C5186037}" type="slidenum">
              <a:rPr lang="en-US" smtClean="0"/>
              <a:t>9</a:t>
            </a:fld>
            <a:endParaRPr lang="en-US"/>
          </a:p>
        </p:txBody>
      </p:sp>
      <p:pic>
        <p:nvPicPr>
          <p:cNvPr id="15" name="Picture 14"/>
          <p:cNvPicPr>
            <a:picLocks noChangeAspect="1"/>
          </p:cNvPicPr>
          <p:nvPr/>
        </p:nvPicPr>
        <p:blipFill>
          <a:blip r:embed="rId3"/>
          <a:stretch>
            <a:fillRect/>
          </a:stretch>
        </p:blipFill>
        <p:spPr>
          <a:xfrm>
            <a:off x="5181600" y="3243914"/>
            <a:ext cx="4715668" cy="2527661"/>
          </a:xfrm>
          <a:prstGeom prst="rect">
            <a:avLst/>
          </a:prstGeom>
        </p:spPr>
      </p:pic>
      <p:sp>
        <p:nvSpPr>
          <p:cNvPr id="16" name="TextBox 15"/>
          <p:cNvSpPr txBox="1"/>
          <p:nvPr/>
        </p:nvSpPr>
        <p:spPr>
          <a:xfrm>
            <a:off x="5313626" y="5771576"/>
            <a:ext cx="4387932" cy="584775"/>
          </a:xfrm>
          <a:prstGeom prst="rect">
            <a:avLst/>
          </a:prstGeom>
          <a:noFill/>
        </p:spPr>
        <p:txBody>
          <a:bodyPr wrap="square" rtlCol="0">
            <a:spAutoFit/>
          </a:bodyPr>
          <a:lstStyle/>
          <a:p>
            <a:pPr algn="ctr"/>
            <a:r>
              <a:rPr lang="en-US" sz="1600" dirty="0"/>
              <a:t>Mesh simplification before and after removing redundant topological features </a:t>
            </a:r>
            <a:r>
              <a:rPr lang="en-US" sz="1400" dirty="0"/>
              <a:t>[Wood 04]</a:t>
            </a:r>
          </a:p>
        </p:txBody>
      </p:sp>
    </p:spTree>
    <p:extLst>
      <p:ext uri="{BB962C8B-B14F-4D97-AF65-F5344CB8AC3E}">
        <p14:creationId xmlns:p14="http://schemas.microsoft.com/office/powerpoint/2010/main" val="503300249"/>
      </p:ext>
    </p:extLst>
  </p:cSld>
  <p:clrMapOvr>
    <a:masterClrMapping/>
  </p:clrMapOvr>
  <mc:AlternateContent xmlns:mc="http://schemas.openxmlformats.org/markup-compatibility/2006" xmlns:p14="http://schemas.microsoft.com/office/powerpoint/2010/main">
    <mc:Choice Requires="p14">
      <p:transition p14:dur="0" advTm="7065"/>
    </mc:Choice>
    <mc:Fallback xmlns="">
      <p:transition advTm="7065"/>
    </mc:Fallback>
  </mc:AlternateContent>
</p:sld>
</file>

<file path=ppt/theme/theme1.xml><?xml version="1.0" encoding="utf-8"?>
<a:theme xmlns:a="http://schemas.openxmlformats.org/drawingml/2006/main" name="1_Custom Design">
  <a:themeElements>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ss_BAT_new.pptx" id="{90703DA3-33A6-4CCB-90BF-09CFF0D37499}" vid="{75A1933E-56AD-4DE4-9F54-562BF5CE0B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37141</TotalTime>
  <Words>3172</Words>
  <Application>Microsoft Office PowerPoint</Application>
  <PresentationFormat>Widescreen</PresentationFormat>
  <Paragraphs>640</Paragraphs>
  <Slides>50</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宋体</vt:lpstr>
      <vt:lpstr>Arial</vt:lpstr>
      <vt:lpstr>Calibri</vt:lpstr>
      <vt:lpstr>Cambria Math</vt:lpstr>
      <vt:lpstr>1_Custom Design</vt:lpstr>
      <vt:lpstr>TOPOLOGICAL SIMPLIFICATION OF  NESTED SHAPES</vt:lpstr>
      <vt:lpstr>Nested Shapes</vt:lpstr>
      <vt:lpstr>Nested Shapes</vt:lpstr>
      <vt:lpstr>Nested Shapes</vt:lpstr>
      <vt:lpstr>Nested Shapes</vt:lpstr>
      <vt:lpstr>Nested Shapes</vt:lpstr>
      <vt:lpstr>Nested Shapes</vt:lpstr>
      <vt:lpstr>Topology</vt:lpstr>
      <vt:lpstr>Topology</vt:lpstr>
      <vt:lpstr>Topological Errors</vt:lpstr>
      <vt:lpstr>Topological Errors</vt:lpstr>
      <vt:lpstr>Goal</vt:lpstr>
      <vt:lpstr>Previous Works</vt:lpstr>
      <vt:lpstr>Previous Works</vt:lpstr>
      <vt:lpstr>Previous Works</vt:lpstr>
      <vt:lpstr>Previous Works</vt:lpstr>
      <vt:lpstr>Our Work</vt:lpstr>
      <vt:lpstr>Topological Operators</vt:lpstr>
      <vt:lpstr>Single-shape Simplification [Zeng 20]</vt:lpstr>
      <vt:lpstr>Single-shape Simplification [Zeng 20]</vt:lpstr>
      <vt:lpstr>Single-shape Simplification [Zeng 20]</vt:lpstr>
      <vt:lpstr>Nesting-Aware Candidates</vt:lpstr>
      <vt:lpstr>Optimization Problem</vt:lpstr>
      <vt:lpstr>Optimization Problem</vt:lpstr>
      <vt:lpstr>Optimization Problem</vt:lpstr>
      <vt:lpstr>Optimization Problem</vt:lpstr>
      <vt:lpstr>Optimization Problem</vt:lpstr>
      <vt:lpstr>Solver 1: Label Propagation</vt:lpstr>
      <vt:lpstr>Solver 1: Label Propagation</vt:lpstr>
      <vt:lpstr>Solver 1: Label Propagation</vt:lpstr>
      <vt:lpstr>Solver 1: Label Propagation</vt:lpstr>
      <vt:lpstr>Solver 1: Label Propagation</vt:lpstr>
      <vt:lpstr>Solver 1: Label Propagation</vt:lpstr>
      <vt:lpstr>Solver 1: Label Propagation</vt:lpstr>
      <vt:lpstr>Solver 1: Label Propagation</vt:lpstr>
      <vt:lpstr>Solver 1: Label Propagation</vt:lpstr>
      <vt:lpstr>Solver 2: State-space Search</vt:lpstr>
      <vt:lpstr>Solver 2: State-space Search</vt:lpstr>
      <vt:lpstr>Solver 2: State-space Search</vt:lpstr>
      <vt:lpstr>Solver 2: State-space Search</vt:lpstr>
      <vt:lpstr>Solver 2: State-space Search</vt:lpstr>
      <vt:lpstr>Solver 2: State-space Search</vt:lpstr>
      <vt:lpstr>Solver 2: State-space Search</vt:lpstr>
      <vt:lpstr>Solver 3: Beam Search</vt:lpstr>
      <vt:lpstr>Solver Comparison</vt:lpstr>
      <vt:lpstr>Results: Roots</vt:lpstr>
      <vt:lpstr>Results: Roots</vt:lpstr>
      <vt:lpstr>Results: Brain </vt:lpstr>
      <vt:lpstr>Limitations and Future Works</vt:lpstr>
      <vt:lpstr>Acknowledgement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 Yajie</dc:creator>
  <cp:lastModifiedBy>Tao Ju</cp:lastModifiedBy>
  <cp:revision>1424</cp:revision>
  <dcterms:created xsi:type="dcterms:W3CDTF">2016-06-28T02:27:10Z</dcterms:created>
  <dcterms:modified xsi:type="dcterms:W3CDTF">2022-07-07T03:38:46Z</dcterms:modified>
</cp:coreProperties>
</file>